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CCFF"/>
    <a:srgbClr val="99FF66"/>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6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4C62C73-069B-441A-A1EC-D5DBAF957717}" type="datetimeFigureOut">
              <a:rPr lang="ru-RU" smtClean="0"/>
              <a:t>14.05.2020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6E6CC61-24D5-403E-AB4C-4A32F7A13577}" type="slidenum">
              <a:rPr lang="ru-RU" smtClean="0"/>
              <a:t>‹#›</a:t>
            </a:fld>
            <a:endParaRPr lang="ru-RU"/>
          </a:p>
        </p:txBody>
      </p:sp>
    </p:spTree>
    <p:extLst>
      <p:ext uri="{BB962C8B-B14F-4D97-AF65-F5344CB8AC3E}">
        <p14:creationId xmlns:p14="http://schemas.microsoft.com/office/powerpoint/2010/main" val="2499156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4C62C73-069B-441A-A1EC-D5DBAF957717}" type="datetimeFigureOut">
              <a:rPr lang="ru-RU" smtClean="0"/>
              <a:t>14.05.2020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6E6CC61-24D5-403E-AB4C-4A32F7A13577}" type="slidenum">
              <a:rPr lang="ru-RU" smtClean="0"/>
              <a:t>‹#›</a:t>
            </a:fld>
            <a:endParaRPr lang="ru-RU"/>
          </a:p>
        </p:txBody>
      </p:sp>
    </p:spTree>
    <p:extLst>
      <p:ext uri="{BB962C8B-B14F-4D97-AF65-F5344CB8AC3E}">
        <p14:creationId xmlns:p14="http://schemas.microsoft.com/office/powerpoint/2010/main" val="1375442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4C62C73-069B-441A-A1EC-D5DBAF957717}" type="datetimeFigureOut">
              <a:rPr lang="ru-RU" smtClean="0"/>
              <a:t>14.05.2020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6E6CC61-24D5-403E-AB4C-4A32F7A13577}" type="slidenum">
              <a:rPr lang="ru-RU" smtClean="0"/>
              <a:t>‹#›</a:t>
            </a:fld>
            <a:endParaRPr lang="ru-RU"/>
          </a:p>
        </p:txBody>
      </p:sp>
    </p:spTree>
    <p:extLst>
      <p:ext uri="{BB962C8B-B14F-4D97-AF65-F5344CB8AC3E}">
        <p14:creationId xmlns:p14="http://schemas.microsoft.com/office/powerpoint/2010/main" val="1222407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4C62C73-069B-441A-A1EC-D5DBAF957717}" type="datetimeFigureOut">
              <a:rPr lang="ru-RU" smtClean="0"/>
              <a:t>14.05.2020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6E6CC61-24D5-403E-AB4C-4A32F7A13577}" type="slidenum">
              <a:rPr lang="ru-RU" smtClean="0"/>
              <a:t>‹#›</a:t>
            </a:fld>
            <a:endParaRPr lang="ru-RU"/>
          </a:p>
        </p:txBody>
      </p:sp>
    </p:spTree>
    <p:extLst>
      <p:ext uri="{BB962C8B-B14F-4D97-AF65-F5344CB8AC3E}">
        <p14:creationId xmlns:p14="http://schemas.microsoft.com/office/powerpoint/2010/main" val="3867664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4C62C73-069B-441A-A1EC-D5DBAF957717}" type="datetimeFigureOut">
              <a:rPr lang="ru-RU" smtClean="0"/>
              <a:t>14.05.2020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6E6CC61-24D5-403E-AB4C-4A32F7A13577}" type="slidenum">
              <a:rPr lang="ru-RU" smtClean="0"/>
              <a:t>‹#›</a:t>
            </a:fld>
            <a:endParaRPr lang="ru-RU"/>
          </a:p>
        </p:txBody>
      </p:sp>
    </p:spTree>
    <p:extLst>
      <p:ext uri="{BB962C8B-B14F-4D97-AF65-F5344CB8AC3E}">
        <p14:creationId xmlns:p14="http://schemas.microsoft.com/office/powerpoint/2010/main" val="2512320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4C62C73-069B-441A-A1EC-D5DBAF957717}" type="datetimeFigureOut">
              <a:rPr lang="ru-RU" smtClean="0"/>
              <a:t>14.05.2020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6E6CC61-24D5-403E-AB4C-4A32F7A13577}" type="slidenum">
              <a:rPr lang="ru-RU" smtClean="0"/>
              <a:t>‹#›</a:t>
            </a:fld>
            <a:endParaRPr lang="ru-RU"/>
          </a:p>
        </p:txBody>
      </p:sp>
    </p:spTree>
    <p:extLst>
      <p:ext uri="{BB962C8B-B14F-4D97-AF65-F5344CB8AC3E}">
        <p14:creationId xmlns:p14="http://schemas.microsoft.com/office/powerpoint/2010/main" val="2088314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4C62C73-069B-441A-A1EC-D5DBAF957717}" type="datetimeFigureOut">
              <a:rPr lang="ru-RU" smtClean="0"/>
              <a:t>14.05.2020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6E6CC61-24D5-403E-AB4C-4A32F7A13577}" type="slidenum">
              <a:rPr lang="ru-RU" smtClean="0"/>
              <a:t>‹#›</a:t>
            </a:fld>
            <a:endParaRPr lang="ru-RU"/>
          </a:p>
        </p:txBody>
      </p:sp>
    </p:spTree>
    <p:extLst>
      <p:ext uri="{BB962C8B-B14F-4D97-AF65-F5344CB8AC3E}">
        <p14:creationId xmlns:p14="http://schemas.microsoft.com/office/powerpoint/2010/main" val="2732693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4C62C73-069B-441A-A1EC-D5DBAF957717}" type="datetimeFigureOut">
              <a:rPr lang="ru-RU" smtClean="0"/>
              <a:t>14.05.2020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6E6CC61-24D5-403E-AB4C-4A32F7A13577}" type="slidenum">
              <a:rPr lang="ru-RU" smtClean="0"/>
              <a:t>‹#›</a:t>
            </a:fld>
            <a:endParaRPr lang="ru-RU"/>
          </a:p>
        </p:txBody>
      </p:sp>
    </p:spTree>
    <p:extLst>
      <p:ext uri="{BB962C8B-B14F-4D97-AF65-F5344CB8AC3E}">
        <p14:creationId xmlns:p14="http://schemas.microsoft.com/office/powerpoint/2010/main" val="1356801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4C62C73-069B-441A-A1EC-D5DBAF957717}" type="datetimeFigureOut">
              <a:rPr lang="ru-RU" smtClean="0"/>
              <a:t>14.05.2020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6E6CC61-24D5-403E-AB4C-4A32F7A13577}" type="slidenum">
              <a:rPr lang="ru-RU" smtClean="0"/>
              <a:t>‹#›</a:t>
            </a:fld>
            <a:endParaRPr lang="ru-RU"/>
          </a:p>
        </p:txBody>
      </p:sp>
    </p:spTree>
    <p:extLst>
      <p:ext uri="{BB962C8B-B14F-4D97-AF65-F5344CB8AC3E}">
        <p14:creationId xmlns:p14="http://schemas.microsoft.com/office/powerpoint/2010/main" val="2584279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4C62C73-069B-441A-A1EC-D5DBAF957717}" type="datetimeFigureOut">
              <a:rPr lang="ru-RU" smtClean="0"/>
              <a:t>14.05.2020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6E6CC61-24D5-403E-AB4C-4A32F7A13577}" type="slidenum">
              <a:rPr lang="ru-RU" smtClean="0"/>
              <a:t>‹#›</a:t>
            </a:fld>
            <a:endParaRPr lang="ru-RU"/>
          </a:p>
        </p:txBody>
      </p:sp>
    </p:spTree>
    <p:extLst>
      <p:ext uri="{BB962C8B-B14F-4D97-AF65-F5344CB8AC3E}">
        <p14:creationId xmlns:p14="http://schemas.microsoft.com/office/powerpoint/2010/main" val="1349788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4C62C73-069B-441A-A1EC-D5DBAF957717}" type="datetimeFigureOut">
              <a:rPr lang="ru-RU" smtClean="0"/>
              <a:t>14.05.2020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6E6CC61-24D5-403E-AB4C-4A32F7A13577}" type="slidenum">
              <a:rPr lang="ru-RU" smtClean="0"/>
              <a:t>‹#›</a:t>
            </a:fld>
            <a:endParaRPr lang="ru-RU"/>
          </a:p>
        </p:txBody>
      </p:sp>
    </p:spTree>
    <p:extLst>
      <p:ext uri="{BB962C8B-B14F-4D97-AF65-F5344CB8AC3E}">
        <p14:creationId xmlns:p14="http://schemas.microsoft.com/office/powerpoint/2010/main" val="79707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5000">
              <a:srgbClr val="FFFF99"/>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C62C73-069B-441A-A1EC-D5DBAF957717}" type="datetimeFigureOut">
              <a:rPr lang="ru-RU" smtClean="0"/>
              <a:t>14.05.2020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E6CC61-24D5-403E-AB4C-4A32F7A13577}" type="slidenum">
              <a:rPr lang="ru-RU" smtClean="0"/>
              <a:t>‹#›</a:t>
            </a:fld>
            <a:endParaRPr lang="ru-RU"/>
          </a:p>
        </p:txBody>
      </p:sp>
    </p:spTree>
    <p:extLst>
      <p:ext uri="{BB962C8B-B14F-4D97-AF65-F5344CB8AC3E}">
        <p14:creationId xmlns:p14="http://schemas.microsoft.com/office/powerpoint/2010/main" val="2144417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jpeg"/></Relationships>
</file>

<file path=ppt/slides/_rels/slide7.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1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eg"/><Relationship Id="rId1" Type="http://schemas.openxmlformats.org/officeDocument/2006/relationships/slideLayout" Target="../slideLayouts/slideLayout7.xml"/><Relationship Id="rId5" Type="http://schemas.openxmlformats.org/officeDocument/2006/relationships/image" Target="../media/image48.jpg"/><Relationship Id="rId4" Type="http://schemas.openxmlformats.org/officeDocument/2006/relationships/image" Target="../media/image47.jpg"/></Relationships>
</file>

<file path=ppt/slides/_rels/slide1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12.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image" Target="../media/image54.jpe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1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1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 Id="rId5" Type="http://schemas.openxmlformats.org/officeDocument/2006/relationships/image" Target="../media/image70.jpeg"/><Relationship Id="rId4" Type="http://schemas.openxmlformats.org/officeDocument/2006/relationships/image" Target="../media/image69.jpeg"/></Relationships>
</file>

<file path=ppt/slides/_rels/slide1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1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2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92.jpeg"/><Relationship Id="rId13" Type="http://schemas.openxmlformats.org/officeDocument/2006/relationships/image" Target="../media/image97.jpeg"/><Relationship Id="rId18" Type="http://schemas.openxmlformats.org/officeDocument/2006/relationships/image" Target="../media/image102.jpeg"/><Relationship Id="rId3" Type="http://schemas.openxmlformats.org/officeDocument/2006/relationships/image" Target="../media/image87.jpeg"/><Relationship Id="rId21" Type="http://schemas.openxmlformats.org/officeDocument/2006/relationships/image" Target="../media/image105.jpeg"/><Relationship Id="rId7" Type="http://schemas.openxmlformats.org/officeDocument/2006/relationships/image" Target="../media/image91.jpeg"/><Relationship Id="rId12" Type="http://schemas.openxmlformats.org/officeDocument/2006/relationships/image" Target="../media/image96.jpeg"/><Relationship Id="rId17" Type="http://schemas.openxmlformats.org/officeDocument/2006/relationships/image" Target="../media/image101.jpeg"/><Relationship Id="rId2" Type="http://schemas.openxmlformats.org/officeDocument/2006/relationships/image" Target="../media/image86.jpeg"/><Relationship Id="rId16" Type="http://schemas.openxmlformats.org/officeDocument/2006/relationships/image" Target="../media/image100.jpeg"/><Relationship Id="rId20" Type="http://schemas.openxmlformats.org/officeDocument/2006/relationships/image" Target="../media/image104.jpeg"/><Relationship Id="rId1" Type="http://schemas.openxmlformats.org/officeDocument/2006/relationships/slideLayout" Target="../slideLayouts/slideLayout7.xml"/><Relationship Id="rId6" Type="http://schemas.openxmlformats.org/officeDocument/2006/relationships/image" Target="../media/image90.jpeg"/><Relationship Id="rId11" Type="http://schemas.openxmlformats.org/officeDocument/2006/relationships/image" Target="../media/image95.jpeg"/><Relationship Id="rId5" Type="http://schemas.openxmlformats.org/officeDocument/2006/relationships/image" Target="../media/image89.jpeg"/><Relationship Id="rId15" Type="http://schemas.openxmlformats.org/officeDocument/2006/relationships/image" Target="../media/image99.jpeg"/><Relationship Id="rId10" Type="http://schemas.openxmlformats.org/officeDocument/2006/relationships/image" Target="../media/image94.jpeg"/><Relationship Id="rId19" Type="http://schemas.openxmlformats.org/officeDocument/2006/relationships/image" Target="../media/image103.jpeg"/><Relationship Id="rId4" Type="http://schemas.openxmlformats.org/officeDocument/2006/relationships/image" Target="../media/image88.jpeg"/><Relationship Id="rId9" Type="http://schemas.openxmlformats.org/officeDocument/2006/relationships/image" Target="../media/image93.jpeg"/><Relationship Id="rId14" Type="http://schemas.openxmlformats.org/officeDocument/2006/relationships/image" Target="../media/image98.jpeg"/></Relationships>
</file>

<file path=ppt/slides/_rels/slide23.xml.rels><?xml version="1.0" encoding="UTF-8" standalone="yes"?>
<Relationships xmlns="http://schemas.openxmlformats.org/package/2006/relationships"><Relationship Id="rId8" Type="http://schemas.openxmlformats.org/officeDocument/2006/relationships/image" Target="../media/image112.jpeg"/><Relationship Id="rId3" Type="http://schemas.openxmlformats.org/officeDocument/2006/relationships/image" Target="../media/image107.jpeg"/><Relationship Id="rId7" Type="http://schemas.openxmlformats.org/officeDocument/2006/relationships/image" Target="../media/image111.jpeg"/><Relationship Id="rId2" Type="http://schemas.openxmlformats.org/officeDocument/2006/relationships/image" Target="../media/image106.jpeg"/><Relationship Id="rId1" Type="http://schemas.openxmlformats.org/officeDocument/2006/relationships/slideLayout" Target="../slideLayouts/slideLayout7.xml"/><Relationship Id="rId6" Type="http://schemas.openxmlformats.org/officeDocument/2006/relationships/image" Target="../media/image110.jpeg"/><Relationship Id="rId5" Type="http://schemas.openxmlformats.org/officeDocument/2006/relationships/image" Target="../media/image109.jpeg"/><Relationship Id="rId4" Type="http://schemas.openxmlformats.org/officeDocument/2006/relationships/image" Target="../media/image108.jpeg"/><Relationship Id="rId9" Type="http://schemas.openxmlformats.org/officeDocument/2006/relationships/image" Target="../media/image113.jpeg"/></Relationships>
</file>

<file path=ppt/slides/_rels/slide24.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xn--80aaarakqote5amjbd0l.xn--p1ai/media/cache/postimg/files/images/posts/686/EUUvbkvWmM8.jpg"/>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316690" cy="6857999"/>
          </a:xfrm>
          <a:prstGeom prst="rect">
            <a:avLst/>
          </a:prstGeom>
          <a:noFill/>
          <a:ln>
            <a:noFill/>
          </a:ln>
          <a:effectLst>
            <a:glow rad="228600">
              <a:schemeClr val="accent6">
                <a:satMod val="175000"/>
                <a:alpha val="40000"/>
              </a:schemeClr>
            </a:glow>
          </a:effectLst>
        </p:spPr>
      </p:pic>
      <p:sp>
        <p:nvSpPr>
          <p:cNvPr id="2" name="Заголовок 1"/>
          <p:cNvSpPr>
            <a:spLocks noGrp="1"/>
          </p:cNvSpPr>
          <p:nvPr>
            <p:ph type="ctrTitle"/>
          </p:nvPr>
        </p:nvSpPr>
        <p:spPr>
          <a:xfrm rot="20627485">
            <a:off x="1861203" y="3721193"/>
            <a:ext cx="7772400" cy="1470025"/>
          </a:xfrm>
        </p:spPr>
        <p:txBody>
          <a:bodyPr>
            <a:noAutofit/>
          </a:bodyPr>
          <a:lstStyle/>
          <a:p>
            <a:pPr>
              <a:lnSpc>
                <a:spcPct val="115000"/>
              </a:lnSpc>
              <a:spcAft>
                <a:spcPts val="1000"/>
              </a:spcAft>
            </a:pPr>
            <a:r>
              <a:rPr lang="ru-RU" sz="8000" b="1" dirty="0" smtClean="0">
                <a:solidFill>
                  <a:srgbClr val="C00000"/>
                </a:solidFill>
                <a:effectLst>
                  <a:outerShdw blurRad="38100" dist="38100" dir="2700000" algn="tl">
                    <a:srgbClr val="000000">
                      <a:alpha val="43137"/>
                    </a:srgbClr>
                  </a:outerShdw>
                </a:effectLst>
                <a:latin typeface="Times New Roman"/>
                <a:ea typeface="Calibri"/>
                <a:cs typeface="Times New Roman"/>
              </a:rPr>
              <a:t> </a:t>
            </a:r>
            <a:r>
              <a:rPr lang="ru-RU" sz="8000" b="1" dirty="0" smtClean="0">
                <a:solidFill>
                  <a:srgbClr val="C00000"/>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 онлайн</a:t>
            </a:r>
            <a:r>
              <a:rPr lang="ru-RU" sz="8000" dirty="0">
                <a:solidFill>
                  <a:srgbClr val="C00000"/>
                </a:solidFill>
                <a:latin typeface="Times New Roman" panose="02020603050405020304" pitchFamily="18" charset="0"/>
                <a:ea typeface="Calibri"/>
                <a:cs typeface="Times New Roman" panose="02020603050405020304" pitchFamily="18" charset="0"/>
              </a:rPr>
              <a:t/>
            </a:r>
            <a:br>
              <a:rPr lang="ru-RU" sz="8000" dirty="0">
                <a:solidFill>
                  <a:srgbClr val="C00000"/>
                </a:solidFill>
                <a:latin typeface="Times New Roman" panose="02020603050405020304" pitchFamily="18" charset="0"/>
                <a:ea typeface="Calibri"/>
                <a:cs typeface="Times New Roman" panose="02020603050405020304" pitchFamily="18" charset="0"/>
              </a:rPr>
            </a:br>
            <a:endParaRPr lang="ru-RU" sz="8000" dirty="0">
              <a:solidFill>
                <a:srgbClr val="C0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3872345" y="5513497"/>
            <a:ext cx="4572000" cy="1466559"/>
          </a:xfrm>
        </p:spPr>
        <p:txBody>
          <a:bodyPr>
            <a:normAutofit fontScale="85000" lnSpcReduction="10000"/>
          </a:bodyPr>
          <a:lstStyle/>
          <a:p>
            <a:r>
              <a:rPr lang="ru-RU" dirty="0" err="1" smtClean="0">
                <a:solidFill>
                  <a:srgbClr val="002060"/>
                </a:solidFill>
              </a:rPr>
              <a:t>Г</a:t>
            </a:r>
            <a:r>
              <a:rPr lang="ru-RU" b="1" dirty="0" err="1">
                <a:solidFill>
                  <a:srgbClr val="002060"/>
                </a:solidFill>
                <a:latin typeface="Times New Roman" pitchFamily="18" charset="0"/>
                <a:cs typeface="Times New Roman" pitchFamily="18" charset="0"/>
              </a:rPr>
              <a:t>айнуллина</a:t>
            </a:r>
            <a:r>
              <a:rPr lang="ru-RU" b="1" dirty="0">
                <a:solidFill>
                  <a:srgbClr val="002060"/>
                </a:solidFill>
                <a:latin typeface="Times New Roman" pitchFamily="18" charset="0"/>
                <a:cs typeface="Times New Roman" pitchFamily="18" charset="0"/>
              </a:rPr>
              <a:t> Р.Г., заведующий МБДОУ «Детский сад общеразвивающего вида № 11 «</a:t>
            </a:r>
            <a:r>
              <a:rPr lang="ru-RU" b="1" dirty="0" smtClean="0">
                <a:solidFill>
                  <a:srgbClr val="002060"/>
                </a:solidFill>
                <a:latin typeface="Times New Roman" pitchFamily="18" charset="0"/>
                <a:cs typeface="Times New Roman" pitchFamily="18" charset="0"/>
              </a:rPr>
              <a:t>Антошка» </a:t>
            </a:r>
            <a:r>
              <a:rPr lang="ru-RU" b="1" dirty="0" err="1" smtClean="0">
                <a:solidFill>
                  <a:srgbClr val="002060"/>
                </a:solidFill>
                <a:latin typeface="Times New Roman" pitchFamily="18" charset="0"/>
                <a:cs typeface="Times New Roman" pitchFamily="18" charset="0"/>
              </a:rPr>
              <a:t>Зеленодольского</a:t>
            </a:r>
            <a:r>
              <a:rPr lang="ru-RU" b="1" dirty="0" smtClean="0">
                <a:solidFill>
                  <a:srgbClr val="002060"/>
                </a:solidFill>
                <a:latin typeface="Times New Roman" pitchFamily="18" charset="0"/>
                <a:cs typeface="Times New Roman" pitchFamily="18" charset="0"/>
              </a:rPr>
              <a:t> муниципального района Республики Татарстан»</a:t>
            </a:r>
            <a:endParaRPr lang="ru-RU" dirty="0">
              <a:solidFill>
                <a:srgbClr val="002060"/>
              </a:solidFill>
            </a:endParaRPr>
          </a:p>
        </p:txBody>
      </p:sp>
    </p:spTree>
    <p:extLst>
      <p:ext uri="{BB962C8B-B14F-4D97-AF65-F5344CB8AC3E}">
        <p14:creationId xmlns:p14="http://schemas.microsoft.com/office/powerpoint/2010/main" val="78978610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6800" y="369451"/>
            <a:ext cx="10432473" cy="1314591"/>
          </a:xfrm>
          <a:prstGeom prst="rect">
            <a:avLst/>
          </a:prstGeom>
          <a:gradFill>
            <a:gsLst>
              <a:gs pos="64000">
                <a:srgbClr val="99FF66"/>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marL="228600" algn="ctr">
              <a:lnSpc>
                <a:spcPct val="107000"/>
              </a:lnSpc>
              <a:spcAft>
                <a:spcPts val="800"/>
              </a:spcAft>
            </a:pPr>
            <a:r>
              <a:rPr lang="ru-RU" sz="3200" b="1" dirty="0" smtClean="0">
                <a:ln w="6731" cap="flat" cmpd="sng" algn="ctr">
                  <a:solidFill>
                    <a:srgbClr val="FFFFFF"/>
                  </a:solidFill>
                  <a:prstDash val="solid"/>
                  <a:round/>
                </a:ln>
                <a:solidFill>
                  <a:srgbClr val="C00000"/>
                </a:solidFill>
                <a:effectLst>
                  <a:outerShdw dist="38100" dir="2700000" algn="bl">
                    <a:schemeClr val="accent5"/>
                  </a:outerShdw>
                </a:effectLst>
                <a:latin typeface="Times New Roman" panose="02020603050405020304" pitchFamily="18" charset="0"/>
                <a:ea typeface="Calibri" panose="020F0502020204030204" pitchFamily="34" charset="0"/>
                <a:cs typeface="Times New Roman" panose="02020603050405020304" pitchFamily="18" charset="0"/>
              </a:rPr>
              <a:t>Шаг 1. Экологический совет</a:t>
            </a:r>
            <a:endParaRPr lang="ru-RU" sz="3200"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На </a:t>
            </a:r>
            <a:r>
              <a:rPr lang="ru-RU" b="1" dirty="0" smtClean="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онлайн- заседании </a:t>
            </a:r>
            <a:r>
              <a:rPr lang="ru-RU"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Экологического совета МБДОУ было решено: мы участвуем в акции «Эко-весна 2020». </a:t>
            </a:r>
            <a:endParaRPr lang="ru-RU" sz="1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C:\Users\Mama\Desktop\детсад\IMG-20200422-WA0106.jpg"/>
          <p:cNvPicPr/>
          <p:nvPr/>
        </p:nvPicPr>
        <p:blipFill rotWithShape="1">
          <a:blip r:embed="rId2" cstate="print">
            <a:extLst>
              <a:ext uri="{28A0092B-C50C-407E-A947-70E740481C1C}">
                <a14:useLocalDpi xmlns:a14="http://schemas.microsoft.com/office/drawing/2010/main" val="0"/>
              </a:ext>
            </a:extLst>
          </a:blip>
          <a:srcRect l="9017" t="-588" r="-9017" b="588"/>
          <a:stretch/>
        </p:blipFill>
        <p:spPr bwMode="auto">
          <a:xfrm>
            <a:off x="9244300" y="1447799"/>
            <a:ext cx="2429510" cy="3239770"/>
          </a:xfrm>
          <a:prstGeom prst="rect">
            <a:avLst/>
          </a:prstGeom>
          <a:noFill/>
          <a:ln>
            <a:noFill/>
          </a:ln>
        </p:spPr>
      </p:pic>
      <p:pic>
        <p:nvPicPr>
          <p:cNvPr id="4" name="Рисунок 3" descr="C:\Users\Mama\Desktop\детсад\Screenshot_2020-05-07-18-55-53-804_com.whatsapp.jpg"/>
          <p:cNvPicPr/>
          <p:nvPr/>
        </p:nvPicPr>
        <p:blipFill rotWithShape="1">
          <a:blip r:embed="rId3" cstate="print">
            <a:extLst>
              <a:ext uri="{28A0092B-C50C-407E-A947-70E740481C1C}">
                <a14:useLocalDpi xmlns:a14="http://schemas.microsoft.com/office/drawing/2010/main" val="0"/>
              </a:ext>
            </a:extLst>
          </a:blip>
          <a:srcRect t="22092" b="29697"/>
          <a:stretch/>
        </p:blipFill>
        <p:spPr bwMode="auto">
          <a:xfrm>
            <a:off x="5629735" y="4078647"/>
            <a:ext cx="3084773" cy="2362492"/>
          </a:xfrm>
          <a:prstGeom prst="rect">
            <a:avLst/>
          </a:prstGeom>
          <a:noFill/>
          <a:ln>
            <a:noFill/>
          </a:ln>
        </p:spPr>
      </p:pic>
      <p:pic>
        <p:nvPicPr>
          <p:cNvPr id="5" name="Рисунок 4" descr="C:\Users\Mama\Desktop\детсад\Screenshot_2020-05-07-18-57-18-998_com.google.android.youtube.jpg"/>
          <p:cNvPicPr/>
          <p:nvPr/>
        </p:nvPicPr>
        <p:blipFill rotWithShape="1">
          <a:blip r:embed="rId4" cstate="print">
            <a:extLst>
              <a:ext uri="{28A0092B-C50C-407E-A947-70E740481C1C}">
                <a14:useLocalDpi xmlns:a14="http://schemas.microsoft.com/office/drawing/2010/main" val="0"/>
              </a:ext>
            </a:extLst>
          </a:blip>
          <a:srcRect b="51030"/>
          <a:stretch/>
        </p:blipFill>
        <p:spPr bwMode="auto">
          <a:xfrm>
            <a:off x="3739976" y="1823705"/>
            <a:ext cx="1889760" cy="1646526"/>
          </a:xfrm>
          <a:prstGeom prst="rect">
            <a:avLst/>
          </a:prstGeom>
          <a:noFill/>
          <a:ln>
            <a:noFill/>
          </a:ln>
        </p:spPr>
      </p:pic>
      <p:pic>
        <p:nvPicPr>
          <p:cNvPr id="6" name="Рисунок 5"/>
          <p:cNvPicPr>
            <a:picLocks noChangeAspect="1"/>
          </p:cNvPicPr>
          <p:nvPr/>
        </p:nvPicPr>
        <p:blipFill rotWithShape="1">
          <a:blip r:embed="rId5" cstate="print">
            <a:extLst>
              <a:ext uri="{28A0092B-C50C-407E-A947-70E740481C1C}">
                <a14:useLocalDpi xmlns:a14="http://schemas.microsoft.com/office/drawing/2010/main" val="0"/>
              </a:ext>
            </a:extLst>
          </a:blip>
          <a:srcRect l="13169" t="-41667" r="-13169" b="64043"/>
          <a:stretch/>
        </p:blipFill>
        <p:spPr>
          <a:xfrm>
            <a:off x="6706507" y="81495"/>
            <a:ext cx="2524991" cy="3484419"/>
          </a:xfrm>
          <a:prstGeom prst="rect">
            <a:avLst/>
          </a:prstGeom>
        </p:spPr>
      </p:pic>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8100" y="1823705"/>
            <a:ext cx="3713464" cy="2863864"/>
          </a:xfrm>
          <a:prstGeom prst="rect">
            <a:avLst/>
          </a:prstGeom>
        </p:spPr>
      </p:pic>
      <p:pic>
        <p:nvPicPr>
          <p:cNvPr id="8" name="Рисунок 7"/>
          <p:cNvPicPr>
            <a:picLocks noChangeAspect="1"/>
          </p:cNvPicPr>
          <p:nvPr/>
        </p:nvPicPr>
        <p:blipFill rotWithShape="1">
          <a:blip r:embed="rId7" cstate="print">
            <a:extLst>
              <a:ext uri="{28A0092B-C50C-407E-A947-70E740481C1C}">
                <a14:useLocalDpi xmlns:a14="http://schemas.microsoft.com/office/drawing/2010/main" val="0"/>
              </a:ext>
            </a:extLst>
          </a:blip>
          <a:srcRect t="14142" b="28283"/>
          <a:stretch/>
        </p:blipFill>
        <p:spPr>
          <a:xfrm>
            <a:off x="3001460" y="3917408"/>
            <a:ext cx="2621875" cy="2683670"/>
          </a:xfrm>
          <a:prstGeom prst="rect">
            <a:avLst/>
          </a:prstGeom>
        </p:spPr>
      </p:pic>
      <p:pic>
        <p:nvPicPr>
          <p:cNvPr id="9" name="Рисунок 8"/>
          <p:cNvPicPr>
            <a:picLocks noChangeAspect="1"/>
          </p:cNvPicPr>
          <p:nvPr/>
        </p:nvPicPr>
        <p:blipFill rotWithShape="1">
          <a:blip r:embed="rId8" cstate="print">
            <a:extLst>
              <a:ext uri="{28A0092B-C50C-407E-A947-70E740481C1C}">
                <a14:useLocalDpi xmlns:a14="http://schemas.microsoft.com/office/drawing/2010/main" val="0"/>
              </a:ext>
            </a:extLst>
          </a:blip>
          <a:srcRect t="18182" b="23637"/>
          <a:stretch/>
        </p:blipFill>
        <p:spPr>
          <a:xfrm>
            <a:off x="8451159" y="4174330"/>
            <a:ext cx="2582328" cy="2671015"/>
          </a:xfrm>
          <a:prstGeom prst="rect">
            <a:avLst/>
          </a:prstGeom>
        </p:spPr>
      </p:pic>
    </p:spTree>
    <p:extLst>
      <p:ext uri="{BB962C8B-B14F-4D97-AF65-F5344CB8AC3E}">
        <p14:creationId xmlns:p14="http://schemas.microsoft.com/office/powerpoint/2010/main" val="2417234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4691" y="398789"/>
            <a:ext cx="6096000" cy="6606167"/>
          </a:xfrm>
          <a:prstGeom prst="rect">
            <a:avLst/>
          </a:prstGeom>
        </p:spPr>
        <p:txBody>
          <a:bodyPr>
            <a:spAutoFit/>
          </a:bodyPr>
          <a:lstStyle/>
          <a:p>
            <a:pPr marL="228600" algn="ctr">
              <a:lnSpc>
                <a:spcPct val="107000"/>
              </a:lnSpc>
              <a:spcAft>
                <a:spcPts val="800"/>
              </a:spcAft>
            </a:pPr>
            <a:r>
              <a:rPr lang="ru-RU" sz="3200" b="1" dirty="0" smtClean="0">
                <a:ln w="6731" cap="flat" cmpd="sng" algn="ctr">
                  <a:solidFill>
                    <a:srgbClr val="FFFFFF"/>
                  </a:solidFill>
                  <a:prstDash val="solid"/>
                  <a:round/>
                </a:ln>
                <a:solidFill>
                  <a:srgbClr val="C00000"/>
                </a:solidFill>
                <a:effectLst>
                  <a:outerShdw dist="38100" dir="2700000" algn="bl">
                    <a:schemeClr val="accent5"/>
                  </a:outerShdw>
                </a:effectLst>
                <a:latin typeface="Times New Roman" panose="02020603050405020304" pitchFamily="18" charset="0"/>
                <a:ea typeface="Calibri" panose="020F0502020204030204" pitchFamily="34" charset="0"/>
                <a:cs typeface="Times New Roman" panose="02020603050405020304" pitchFamily="18" charset="0"/>
              </a:rPr>
              <a:t>Шаг 2. Изучение экологической ситуаци</a:t>
            </a:r>
            <a:r>
              <a:rPr lang="ru-RU" sz="3200" b="1" dirty="0" smtClean="0">
                <a:ln w="6731" cap="flat" cmpd="sng" algn="ctr">
                  <a:solidFill>
                    <a:srgbClr val="FFFFFF"/>
                  </a:solidFill>
                  <a:prstDash val="solid"/>
                  <a:round/>
                </a:ln>
                <a:solidFill>
                  <a:srgbClr val="538135"/>
                </a:solidFill>
                <a:effectLst>
                  <a:outerShdw dist="38100" dir="2700000" algn="bl">
                    <a:schemeClr val="accent5"/>
                  </a:outerShdw>
                </a:effectLst>
                <a:latin typeface="Times New Roman" panose="02020603050405020304" pitchFamily="18" charset="0"/>
                <a:ea typeface="Calibri" panose="020F0502020204030204" pitchFamily="34" charset="0"/>
                <a:cs typeface="Times New Roman" panose="02020603050405020304" pitchFamily="18" charset="0"/>
              </a:rPr>
              <a:t>и</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Каждая возрастная группа вместе с педагогами и родителями провела работу по изучению экологической ситуации:</a:t>
            </a:r>
            <a:endParaRPr lang="ru-RU" sz="14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ru-RU"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как собирается пластиковый мусор, утилизируется ли он?</a:t>
            </a:r>
            <a:endParaRPr lang="ru-RU" sz="14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ru-RU"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собираются и утилизируются ли использованные батарейки?</a:t>
            </a:r>
            <a:endParaRPr lang="ru-RU" sz="14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ru-RU"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много ли получается макулатуры в семье, в группе, в детском саду?</a:t>
            </a:r>
            <a:endParaRPr lang="ru-RU" sz="14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ru-RU"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как обстоят дела с бытовыми отходами?</a:t>
            </a:r>
            <a:endParaRPr lang="ru-RU" sz="14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ru-RU"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что мы можем сделать против загрязнения окружающей среды?</a:t>
            </a:r>
            <a:endParaRPr lang="ru-RU" sz="1400"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ru-RU"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И главное: как обновить экологическую тропу на территории детского сада и как сделать выходы на экологически значимые объекты микрорайона Мирный?</a:t>
            </a:r>
            <a:endParaRPr lang="ru-RU" sz="1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descr="C:\Users\Mama\Desktop\детсад\Screenshot_2020-05-07-19-32-54-362_com.whatsapp.jpg"/>
          <p:cNvPicPr/>
          <p:nvPr/>
        </p:nvPicPr>
        <p:blipFill>
          <a:blip r:embed="rId2" cstate="print">
            <a:extLst>
              <a:ext uri="{28A0092B-C50C-407E-A947-70E740481C1C}">
                <a14:useLocalDpi xmlns:a14="http://schemas.microsoft.com/office/drawing/2010/main" val="0"/>
              </a:ext>
            </a:extLst>
          </a:blip>
          <a:srcRect/>
          <a:stretch>
            <a:fillRect/>
          </a:stretch>
        </p:blipFill>
        <p:spPr bwMode="auto">
          <a:xfrm rot="662688">
            <a:off x="8905217" y="418292"/>
            <a:ext cx="2807007" cy="4294185"/>
          </a:xfrm>
          <a:prstGeom prst="rect">
            <a:avLst/>
          </a:prstGeom>
          <a:noFill/>
          <a:ln>
            <a:noFill/>
          </a:ln>
        </p:spPr>
      </p:pic>
      <p:pic>
        <p:nvPicPr>
          <p:cNvPr id="5" name="Рисунок 4" descr="C:\Users\Mama\Desktop\детсад\IMG-20200507-WA0138 (2).jpg"/>
          <p:cNvPicPr/>
          <p:nvPr/>
        </p:nvPicPr>
        <p:blipFill>
          <a:blip r:embed="rId3">
            <a:extLst>
              <a:ext uri="{28A0092B-C50C-407E-A947-70E740481C1C}">
                <a14:useLocalDpi xmlns:a14="http://schemas.microsoft.com/office/drawing/2010/main" val="0"/>
              </a:ext>
            </a:extLst>
          </a:blip>
          <a:srcRect/>
          <a:stretch>
            <a:fillRect/>
          </a:stretch>
        </p:blipFill>
        <p:spPr bwMode="auto">
          <a:xfrm>
            <a:off x="6765260" y="4098925"/>
            <a:ext cx="3926205" cy="2759075"/>
          </a:xfrm>
          <a:prstGeom prst="rect">
            <a:avLst/>
          </a:prstGeom>
          <a:noFill/>
          <a:ln>
            <a:noFill/>
          </a:ln>
        </p:spPr>
      </p:pic>
    </p:spTree>
    <p:extLst>
      <p:ext uri="{BB962C8B-B14F-4D97-AF65-F5344CB8AC3E}">
        <p14:creationId xmlns:p14="http://schemas.microsoft.com/office/powerpoint/2010/main" val="20222451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1673" y="128330"/>
            <a:ext cx="6096000" cy="6850722"/>
          </a:xfrm>
          <a:prstGeom prst="rect">
            <a:avLst/>
          </a:prstGeom>
        </p:spPr>
        <p:txBody>
          <a:bodyPr>
            <a:spAutoFit/>
          </a:bodyPr>
          <a:lstStyle/>
          <a:p>
            <a:pPr marL="228600" algn="ctr">
              <a:lnSpc>
                <a:spcPct val="107000"/>
              </a:lnSpc>
              <a:spcAft>
                <a:spcPts val="800"/>
              </a:spcAft>
            </a:pPr>
            <a:r>
              <a:rPr lang="ru-RU" sz="3200" b="1" dirty="0" smtClean="0">
                <a:ln w="6731" cap="flat" cmpd="sng" algn="ctr">
                  <a:solidFill>
                    <a:srgbClr val="FFFFFF"/>
                  </a:solidFill>
                  <a:prstDash val="solid"/>
                  <a:round/>
                </a:ln>
                <a:solidFill>
                  <a:srgbClr val="C00000"/>
                </a:solidFill>
                <a:effectLst>
                  <a:outerShdw dist="38100" dir="2700000" algn="bl">
                    <a:schemeClr val="accent5"/>
                  </a:outerShdw>
                </a:effectLst>
                <a:latin typeface="Times New Roman" panose="02020603050405020304" pitchFamily="18" charset="0"/>
                <a:ea typeface="Calibri" panose="020F0502020204030204" pitchFamily="34" charset="0"/>
                <a:cs typeface="Times New Roman" panose="02020603050405020304" pitchFamily="18" charset="0"/>
              </a:rPr>
              <a:t>Шаг 3. Разработка плана действий по снижению нагрузки на окружающую среду</a:t>
            </a:r>
            <a:endParaRPr lang="ru-RU" sz="1400"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ru-RU" b="1" dirty="0">
                <a:latin typeface="Times New Roman" panose="02020603050405020304" pitchFamily="18" charset="0"/>
                <a:ea typeface="Calibri" panose="020F0502020204030204" pitchFamily="34" charset="0"/>
                <a:cs typeface="Times New Roman" panose="02020603050405020304" pitchFamily="18" charset="0"/>
              </a:rPr>
              <a:t>Что мы можем сделать против загрязнения окружающей среды? Конечно, немало. В онлайн-режиме мы разработали специальный план работы:</a:t>
            </a:r>
            <a:endParaRPr lang="ru-RU" sz="140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ru-RU" b="1" dirty="0">
                <a:latin typeface="Times New Roman" panose="02020603050405020304" pitchFamily="18" charset="0"/>
                <a:ea typeface="Calibri" panose="020F0502020204030204" pitchFamily="34" charset="0"/>
                <a:cs typeface="Times New Roman" panose="02020603050405020304" pitchFamily="18" charset="0"/>
              </a:rPr>
              <a:t>Просветительская работа через детей и родителей: памятки, </a:t>
            </a:r>
            <a:r>
              <a:rPr lang="ru-RU" b="1" dirty="0" err="1">
                <a:latin typeface="Times New Roman" panose="02020603050405020304" pitchFamily="18" charset="0"/>
                <a:ea typeface="Calibri" panose="020F0502020204030204" pitchFamily="34" charset="0"/>
                <a:cs typeface="Times New Roman" panose="02020603050405020304" pitchFamily="18" charset="0"/>
              </a:rPr>
              <a:t>инстаграмм</a:t>
            </a:r>
            <a:r>
              <a:rPr lang="ru-RU" b="1" dirty="0">
                <a:latin typeface="Times New Roman" panose="02020603050405020304" pitchFamily="18" charset="0"/>
                <a:ea typeface="Calibri" panose="020F0502020204030204" pitchFamily="34" charset="0"/>
                <a:cs typeface="Times New Roman" panose="02020603050405020304" pitchFamily="18" charset="0"/>
              </a:rPr>
              <a:t>, агитбригада, онлайн мастер-классы по использованию бросовых материалов.</a:t>
            </a:r>
            <a:endParaRPr lang="ru-RU" sz="140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ru-RU" b="1" dirty="0">
                <a:latin typeface="Times New Roman" panose="02020603050405020304" pitchFamily="18" charset="0"/>
                <a:ea typeface="Calibri" panose="020F0502020204030204" pitchFamily="34" charset="0"/>
                <a:cs typeface="Times New Roman" panose="02020603050405020304" pitchFamily="18" charset="0"/>
              </a:rPr>
              <a:t>Участие в природоохранных акциях: Час Земли, День Земли, Первоцвет, Посади дерево, Чистые леса, экологические субботники. </a:t>
            </a:r>
            <a:endParaRPr lang="ru-RU" sz="140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ru-RU" b="1" dirty="0">
                <a:latin typeface="Times New Roman" panose="02020603050405020304" pitchFamily="18" charset="0"/>
                <a:ea typeface="Calibri" panose="020F0502020204030204" pitchFamily="34" charset="0"/>
                <a:cs typeface="Times New Roman" panose="02020603050405020304" pitchFamily="18" charset="0"/>
              </a:rPr>
              <a:t>Включение экологической тематики в образовательную деятельность через средства интернета: .</a:t>
            </a:r>
            <a:r>
              <a:rPr lang="ru-RU" b="1"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a:t>
            </a:r>
            <a:r>
              <a:rPr lang="ru-RU" b="1" dirty="0" err="1">
                <a:solidFill>
                  <a:srgbClr val="333333"/>
                </a:solidFill>
                <a:latin typeface="Times New Roman" panose="02020603050405020304" pitchFamily="18" charset="0"/>
                <a:ea typeface="Calibri" panose="020F0502020204030204" pitchFamily="34" charset="0"/>
                <a:cs typeface="Times New Roman" panose="02020603050405020304" pitchFamily="18" charset="0"/>
              </a:rPr>
              <a:t>WhatsApp</a:t>
            </a:r>
            <a:r>
              <a:rPr lang="ru-RU" b="1"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You Tube</a:t>
            </a:r>
            <a:r>
              <a:rPr lang="ru-RU" b="1"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и др.</a:t>
            </a:r>
            <a:endParaRPr lang="ru-RU" sz="140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ru-RU" b="1" dirty="0">
                <a:latin typeface="Times New Roman" panose="02020603050405020304" pitchFamily="18" charset="0"/>
                <a:ea typeface="Calibri" panose="020F0502020204030204" pitchFamily="34" charset="0"/>
                <a:cs typeface="Times New Roman" panose="02020603050405020304" pitchFamily="18" charset="0"/>
              </a:rPr>
              <a:t>Составление плана Экологической тропы с помощью работы в интернете с коллективом детского сада и семьями воспитанников.</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C:\Users\Mama\Desktop\детсад\Screenshot_2020-05-07-18-55-06-451_com.whatsapp.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08865" y="320820"/>
            <a:ext cx="2247207" cy="3655435"/>
          </a:xfrm>
          <a:prstGeom prst="rect">
            <a:avLst/>
          </a:prstGeom>
          <a:noFill/>
          <a:ln>
            <a:noFill/>
          </a:ln>
        </p:spPr>
      </p:pic>
      <p:pic>
        <p:nvPicPr>
          <p:cNvPr id="4" name="Рисунок 3" descr="C:\Users\Mama\Desktop\детсад\Screenshot_2020-05-07-14-30-52-496_com.whatsapp.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13520" y="675192"/>
            <a:ext cx="2358043" cy="3882953"/>
          </a:xfrm>
          <a:prstGeom prst="rect">
            <a:avLst/>
          </a:prstGeom>
          <a:noFill/>
          <a:ln>
            <a:noFill/>
          </a:ln>
        </p:spPr>
      </p:pic>
      <p:pic>
        <p:nvPicPr>
          <p:cNvPr id="5" name="Рисунок 4" descr="C:\Users\Mama\Desktop\эко-тропа 1 гр.jpg"/>
          <p:cNvPicPr/>
          <p:nvPr/>
        </p:nvPicPr>
        <p:blipFill rotWithShape="1">
          <a:blip r:embed="rId4" cstate="print">
            <a:extLst>
              <a:ext uri="{28A0092B-C50C-407E-A947-70E740481C1C}">
                <a14:useLocalDpi xmlns:a14="http://schemas.microsoft.com/office/drawing/2010/main" val="0"/>
              </a:ext>
            </a:extLst>
          </a:blip>
          <a:srcRect b="18140"/>
          <a:stretch/>
        </p:blipFill>
        <p:spPr bwMode="auto">
          <a:xfrm>
            <a:off x="6881437" y="4734272"/>
            <a:ext cx="4081780" cy="187833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042817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37164" y="0"/>
            <a:ext cx="6096000" cy="1610954"/>
          </a:xfrm>
          <a:prstGeom prst="rect">
            <a:avLst/>
          </a:prstGeom>
        </p:spPr>
        <p:txBody>
          <a:bodyPr>
            <a:spAutoFit/>
          </a:bodyPr>
          <a:lstStyle/>
          <a:p>
            <a:pPr algn="ctr">
              <a:lnSpc>
                <a:spcPct val="107000"/>
              </a:lnSpc>
              <a:spcAft>
                <a:spcPts val="800"/>
              </a:spcAft>
            </a:pPr>
            <a:r>
              <a:rPr lang="ru-RU" sz="3200" b="1" dirty="0" smtClean="0">
                <a:ln w="6731" cap="flat" cmpd="sng" algn="ctr">
                  <a:solidFill>
                    <a:srgbClr val="FFFFFF"/>
                  </a:solidFill>
                  <a:prstDash val="solid"/>
                  <a:round/>
                </a:ln>
                <a:solidFill>
                  <a:srgbClr val="C00000"/>
                </a:solidFill>
                <a:effectLst>
                  <a:outerShdw dist="38100" dir="2700000" algn="bl">
                    <a:schemeClr val="accent5"/>
                  </a:outerShdw>
                </a:effectLst>
                <a:latin typeface="Times New Roman" panose="02020603050405020304" pitchFamily="18" charset="0"/>
                <a:ea typeface="Calibri" panose="020F0502020204030204" pitchFamily="34" charset="0"/>
                <a:cs typeface="Times New Roman" panose="02020603050405020304" pitchFamily="18" charset="0"/>
              </a:rPr>
              <a:t>Шаг 4. Мониторинг и оценка</a:t>
            </a:r>
            <a:endParaRPr lang="ru-RU" sz="1400"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Членами Экологического совета постоянно ведется контроль выполнения плана действий. Результаты отражаются в фото, видео отчетах.</a:t>
            </a:r>
            <a:endParaRPr lang="ru-RU" sz="1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C:\Users\Mama\Desktop\детсад\Screenshot_2020-05-07-13-35-49-785_com.instagram.android.jpg"/>
          <p:cNvPicPr/>
          <p:nvPr/>
        </p:nvPicPr>
        <p:blipFill rotWithShape="1">
          <a:blip r:embed="rId2" cstate="print">
            <a:extLst>
              <a:ext uri="{28A0092B-C50C-407E-A947-70E740481C1C}">
                <a14:useLocalDpi xmlns:a14="http://schemas.microsoft.com/office/drawing/2010/main" val="0"/>
              </a:ext>
            </a:extLst>
          </a:blip>
          <a:srcRect t="19548" b="26616"/>
          <a:stretch/>
        </p:blipFill>
        <p:spPr bwMode="auto">
          <a:xfrm>
            <a:off x="8936180" y="1076324"/>
            <a:ext cx="2967643" cy="2366529"/>
          </a:xfrm>
          <a:prstGeom prst="rect">
            <a:avLst/>
          </a:prstGeom>
          <a:noFill/>
          <a:ln>
            <a:noFill/>
          </a:ln>
          <a:extLst>
            <a:ext uri="{53640926-AAD7-44D8-BBD7-CCE9431645EC}">
              <a14:shadowObscured xmlns:a14="http://schemas.microsoft.com/office/drawing/2010/main"/>
            </a:ext>
          </a:extLst>
        </p:spPr>
      </p:pic>
      <p:pic>
        <p:nvPicPr>
          <p:cNvPr id="4" name="Рисунок 3" descr="E:\Эко-школы 2019\разные по эко\IMG_20190429_081425.jp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348671">
            <a:off x="8809462" y="4447469"/>
            <a:ext cx="3059430" cy="2292985"/>
          </a:xfrm>
          <a:prstGeom prst="rect">
            <a:avLst/>
          </a:prstGeom>
          <a:ln>
            <a:noFill/>
          </a:ln>
          <a:effectLst>
            <a:softEdge rad="112500"/>
          </a:effectLst>
        </p:spPr>
      </p:pic>
      <p:pic>
        <p:nvPicPr>
          <p:cNvPr id="5" name="Рисунок 4" descr="C:\Users\Mama\Desktop\детсад\IMG-20200507-WA0034.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0673" y="2497157"/>
            <a:ext cx="2168525" cy="2905125"/>
          </a:xfrm>
          <a:prstGeom prst="rect">
            <a:avLst/>
          </a:prstGeom>
          <a:noFill/>
          <a:ln>
            <a:noFill/>
          </a:ln>
        </p:spPr>
      </p:pic>
      <p:pic>
        <p:nvPicPr>
          <p:cNvPr id="6" name="Рисунок 5" descr="C:\Users\Mama\Desktop\детсад\IMG-20200502-WA0047.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43495" y="2743634"/>
            <a:ext cx="2150110" cy="2867025"/>
          </a:xfrm>
          <a:prstGeom prst="rect">
            <a:avLst/>
          </a:prstGeom>
          <a:noFill/>
          <a:ln>
            <a:noFill/>
          </a:ln>
        </p:spPr>
      </p:pic>
      <p:pic>
        <p:nvPicPr>
          <p:cNvPr id="7" name="Рисунок 6" descr="C:\Users\Mama\Desktop\детсад\IMG-20200507-WA0041.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55258" y="2169247"/>
            <a:ext cx="2159635" cy="2879725"/>
          </a:xfrm>
          <a:prstGeom prst="rect">
            <a:avLst/>
          </a:prstGeom>
          <a:noFill/>
          <a:ln>
            <a:noFill/>
          </a:ln>
        </p:spPr>
      </p:pic>
      <p:pic>
        <p:nvPicPr>
          <p:cNvPr id="8" name="Рисунок 7" descr="C:\Users\Mama\Desktop\детсад\IMG-20200507-WA0053.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26427" y="2727540"/>
            <a:ext cx="2159635" cy="2879725"/>
          </a:xfrm>
          <a:prstGeom prst="rect">
            <a:avLst/>
          </a:prstGeom>
          <a:noFill/>
          <a:ln>
            <a:noFill/>
          </a:ln>
        </p:spPr>
      </p:pic>
      <p:sp>
        <p:nvSpPr>
          <p:cNvPr id="9" name="Прямоугольник 8"/>
          <p:cNvSpPr/>
          <p:nvPr/>
        </p:nvSpPr>
        <p:spPr>
          <a:xfrm>
            <a:off x="370550" y="5477637"/>
            <a:ext cx="7346432" cy="1064650"/>
          </a:xfrm>
          <a:prstGeom prst="rect">
            <a:avLst/>
          </a:prstGeom>
        </p:spPr>
        <p:txBody>
          <a:bodyPr wrap="square">
            <a:spAutoFit/>
          </a:bodyPr>
          <a:lstStyle/>
          <a:p>
            <a:pPr algn="just">
              <a:lnSpc>
                <a:spcPct val="107000"/>
              </a:lnSpc>
              <a:spcAft>
                <a:spcPts val="800"/>
              </a:spcAft>
            </a:pPr>
            <a:r>
              <a:rPr lang="ru-RU" b="1" i="1" dirty="0">
                <a:latin typeface="Times New Roman" panose="02020603050405020304" pitchFamily="18" charset="0"/>
                <a:ea typeface="Calibri" panose="020F0502020204030204" pitchFamily="34" charset="0"/>
                <a:cs typeface="Times New Roman" panose="02020603050405020304" pitchFamily="18" charset="0"/>
              </a:rPr>
              <a:t>Посадка деревьев</a:t>
            </a:r>
            <a:r>
              <a:rPr lang="ru-RU" b="1" i="1" dirty="0" smtClean="0">
                <a:latin typeface="Times New Roman" panose="02020603050405020304" pitchFamily="18" charset="0"/>
                <a:ea typeface="Calibri" panose="020F0502020204030204" pitchFamily="34" charset="0"/>
                <a:cs typeface="Times New Roman" panose="02020603050405020304" pitchFamily="18" charset="0"/>
              </a:rPr>
              <a:t>.                                              Яблони на территории </a:t>
            </a:r>
            <a:r>
              <a:rPr lang="ru-RU" b="1" i="1" dirty="0" smtClean="0">
                <a:latin typeface="Times New Roman" panose="02020603050405020304" pitchFamily="18" charset="0"/>
                <a:ea typeface="Calibri" panose="020F0502020204030204" pitchFamily="34" charset="0"/>
              </a:rPr>
              <a:t>Семья </a:t>
            </a:r>
            <a:r>
              <a:rPr lang="ru-RU" b="1" i="1" dirty="0" err="1" smtClean="0">
                <a:latin typeface="Times New Roman" panose="02020603050405020304" pitchFamily="18" charset="0"/>
                <a:ea typeface="Calibri" panose="020F0502020204030204" pitchFamily="34" charset="0"/>
              </a:rPr>
              <a:t>Билаловых</a:t>
            </a:r>
            <a:r>
              <a:rPr lang="ru-RU" b="1" i="1" dirty="0" smtClean="0">
                <a:latin typeface="Times New Roman" panose="02020603050405020304" pitchFamily="18" charset="0"/>
                <a:ea typeface="Calibri" panose="020F0502020204030204" pitchFamily="34" charset="0"/>
              </a:rPr>
              <a:t>. Семья </a:t>
            </a:r>
            <a:r>
              <a:rPr lang="ru-RU" b="1" i="1" dirty="0" err="1" smtClean="0">
                <a:latin typeface="Times New Roman" panose="02020603050405020304" pitchFamily="18" charset="0"/>
                <a:ea typeface="Calibri" panose="020F0502020204030204" pitchFamily="34" charset="0"/>
              </a:rPr>
              <a:t>Шаймурзиных</a:t>
            </a:r>
            <a:r>
              <a:rPr lang="ru-RU" b="1" i="1" dirty="0" smtClean="0">
                <a:latin typeface="Times New Roman" panose="02020603050405020304" pitchFamily="18" charset="0"/>
                <a:ea typeface="Calibri" panose="020F0502020204030204" pitchFamily="34" charset="0"/>
              </a:rPr>
              <a:t>.</a:t>
            </a:r>
            <a:r>
              <a:rPr lang="ru-RU" b="1" i="1" dirty="0" smtClean="0">
                <a:latin typeface="Times New Roman" panose="02020603050405020304" pitchFamily="18" charset="0"/>
                <a:ea typeface="Calibri" panose="020F0502020204030204" pitchFamily="34" charset="0"/>
                <a:cs typeface="Times New Roman" panose="02020603050405020304" pitchFamily="18" charset="0"/>
              </a:rPr>
              <a:t>            детского сада</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10" name="Прямоугольник 9"/>
          <p:cNvSpPr/>
          <p:nvPr/>
        </p:nvSpPr>
        <p:spPr>
          <a:xfrm>
            <a:off x="9660847" y="3241890"/>
            <a:ext cx="2348318" cy="1870512"/>
          </a:xfrm>
          <a:prstGeom prst="rect">
            <a:avLst/>
          </a:prstGeom>
        </p:spPr>
        <p:txBody>
          <a:bodyPr wrap="square">
            <a:spAutoFit/>
          </a:bodyPr>
          <a:lstStyle/>
          <a:p>
            <a:pPr algn="ctr">
              <a:lnSpc>
                <a:spcPct val="107000"/>
              </a:lnSpc>
              <a:spcAft>
                <a:spcPts val="800"/>
              </a:spcAft>
            </a:pPr>
            <a:r>
              <a:rPr lang="ru-RU" b="1" i="1" dirty="0">
                <a:latin typeface="Times New Roman" panose="02020603050405020304" pitchFamily="18" charset="0"/>
                <a:ea typeface="Calibri" panose="020F0502020204030204" pitchFamily="34" charset="0"/>
                <a:cs typeface="Times New Roman" panose="02020603050405020304" pitchFamily="18" charset="0"/>
              </a:rPr>
              <a:t>Сдача использованных батареек в течении года, всего в этом учебном году сдано 49 кг.</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Рисунок 10" descr="C:\Users\Mama\Desktop\детсад\IMG-20200507-WA0114.jpg"/>
          <p:cNvPicPr/>
          <p:nvPr/>
        </p:nvPicPr>
        <p:blipFill rotWithShape="1">
          <a:blip r:embed="rId8">
            <a:extLst>
              <a:ext uri="{28A0092B-C50C-407E-A947-70E740481C1C}">
                <a14:useLocalDpi xmlns:a14="http://schemas.microsoft.com/office/drawing/2010/main" val="0"/>
              </a:ext>
            </a:extLst>
          </a:blip>
          <a:srcRect b="11081"/>
          <a:stretch/>
        </p:blipFill>
        <p:spPr bwMode="auto">
          <a:xfrm>
            <a:off x="485577" y="0"/>
            <a:ext cx="1685925" cy="2964873"/>
          </a:xfrm>
          <a:prstGeom prst="rect">
            <a:avLst/>
          </a:prstGeom>
          <a:noFill/>
          <a:ln>
            <a:noFill/>
          </a:ln>
        </p:spPr>
      </p:pic>
    </p:spTree>
    <p:extLst>
      <p:ext uri="{BB962C8B-B14F-4D97-AF65-F5344CB8AC3E}">
        <p14:creationId xmlns:p14="http://schemas.microsoft.com/office/powerpoint/2010/main" val="8301748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День Земли онлайн</a:t>
            </a:r>
            <a:endParaRPr lang="ru-RU"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Рисунок 2" descr="C:\Users\Mama\Desktop\детсад\IMG-20200422-WA010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809" y="1490461"/>
            <a:ext cx="2429510" cy="3239770"/>
          </a:xfrm>
          <a:prstGeom prst="rect">
            <a:avLst/>
          </a:prstGeom>
          <a:noFill/>
          <a:ln>
            <a:noFill/>
          </a:ln>
        </p:spPr>
      </p:pic>
      <p:pic>
        <p:nvPicPr>
          <p:cNvPr id="4" name="Рисунок 3" descr="C:\Users\Mama\Desktop\детсад\IMG-20200422-WA0105.jpg"/>
          <p:cNvPicPr/>
          <p:nvPr/>
        </p:nvPicPr>
        <p:blipFill rotWithShape="1">
          <a:blip r:embed="rId3" cstate="print">
            <a:extLst>
              <a:ext uri="{28A0092B-C50C-407E-A947-70E740481C1C}">
                <a14:useLocalDpi xmlns:a14="http://schemas.microsoft.com/office/drawing/2010/main" val="0"/>
              </a:ext>
            </a:extLst>
          </a:blip>
          <a:srcRect b="4806"/>
          <a:stretch/>
        </p:blipFill>
        <p:spPr bwMode="auto">
          <a:xfrm>
            <a:off x="1950720" y="2493818"/>
            <a:ext cx="1889760" cy="3200400"/>
          </a:xfrm>
          <a:prstGeom prst="rect">
            <a:avLst/>
          </a:prstGeom>
          <a:noFill/>
          <a:ln>
            <a:noFill/>
          </a:ln>
          <a:extLst>
            <a:ext uri="{53640926-AAD7-44D8-BBD7-CCE9431645EC}">
              <a14:shadowObscured xmlns:a14="http://schemas.microsoft.com/office/drawing/2010/main"/>
            </a:ext>
          </a:extLst>
        </p:spPr>
      </p:pic>
      <p:pic>
        <p:nvPicPr>
          <p:cNvPr id="5" name="Рисунок 4" descr="C:\Users\Mama\Desktop\детсад\IMG-20200507-WA0116.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40480" y="1901089"/>
            <a:ext cx="1981200" cy="2618740"/>
          </a:xfrm>
          <a:prstGeom prst="rect">
            <a:avLst/>
          </a:prstGeom>
          <a:noFill/>
          <a:ln>
            <a:noFill/>
          </a:ln>
        </p:spPr>
      </p:pic>
      <p:pic>
        <p:nvPicPr>
          <p:cNvPr id="6" name="Рисунок 5" descr="C:\Users\Mama\Desktop\детсад\IMG-20200507-WA0119.jpg"/>
          <p:cNvPicPr/>
          <p:nvPr/>
        </p:nvPicPr>
        <p:blipFill>
          <a:blip r:embed="rId5">
            <a:extLst>
              <a:ext uri="{28A0092B-C50C-407E-A947-70E740481C1C}">
                <a14:useLocalDpi xmlns:a14="http://schemas.microsoft.com/office/drawing/2010/main" val="0"/>
              </a:ext>
            </a:extLst>
          </a:blip>
          <a:srcRect/>
          <a:stretch>
            <a:fillRect/>
          </a:stretch>
        </p:blipFill>
        <p:spPr bwMode="auto">
          <a:xfrm>
            <a:off x="5738523" y="2569700"/>
            <a:ext cx="2286635" cy="3048635"/>
          </a:xfrm>
          <a:prstGeom prst="rect">
            <a:avLst/>
          </a:prstGeom>
          <a:noFill/>
          <a:ln>
            <a:noFill/>
          </a:ln>
        </p:spPr>
      </p:pic>
      <p:pic>
        <p:nvPicPr>
          <p:cNvPr id="7" name="Рисунок 6" descr="C:\Users\Mama\Desktop\детсад\IMG-20200422-WA0125.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10773" y="1805816"/>
            <a:ext cx="2327910" cy="2327910"/>
          </a:xfrm>
          <a:prstGeom prst="rect">
            <a:avLst/>
          </a:prstGeom>
          <a:noFill/>
          <a:ln>
            <a:noFill/>
          </a:ln>
        </p:spPr>
      </p:pic>
      <p:pic>
        <p:nvPicPr>
          <p:cNvPr id="8" name="Рисунок 7" descr="C:\Users\Mama\Desktop\детсад\IMG-20200422-WA0131.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14251" y="2969771"/>
            <a:ext cx="1889760" cy="2519680"/>
          </a:xfrm>
          <a:prstGeom prst="rect">
            <a:avLst/>
          </a:prstGeom>
          <a:noFill/>
          <a:ln>
            <a:noFill/>
          </a:ln>
        </p:spPr>
      </p:pic>
      <p:pic>
        <p:nvPicPr>
          <p:cNvPr id="9" name="Рисунок 8" descr="C:\Users\Mama\Desktop\детсад\IMG-20200507-WA0109.jpg"/>
          <p:cNvPicPr/>
          <p:nvPr/>
        </p:nvPicPr>
        <p:blipFill>
          <a:blip r:embed="rId8">
            <a:extLst>
              <a:ext uri="{28A0092B-C50C-407E-A947-70E740481C1C}">
                <a14:useLocalDpi xmlns:a14="http://schemas.microsoft.com/office/drawing/2010/main" val="0"/>
              </a:ext>
            </a:extLst>
          </a:blip>
          <a:srcRect/>
          <a:stretch>
            <a:fillRect/>
          </a:stretch>
        </p:blipFill>
        <p:spPr bwMode="auto">
          <a:xfrm>
            <a:off x="9892376" y="131300"/>
            <a:ext cx="1948815" cy="2438400"/>
          </a:xfrm>
          <a:prstGeom prst="rect">
            <a:avLst/>
          </a:prstGeom>
          <a:noFill/>
          <a:ln>
            <a:noFill/>
          </a:ln>
        </p:spPr>
      </p:pic>
      <p:pic>
        <p:nvPicPr>
          <p:cNvPr id="10" name="Рисунок 9" descr="C:\Users\Mama\Desktop\детсад\IMG-20200422-WA0111.jpg"/>
          <p:cNvPicPr/>
          <p:nvPr/>
        </p:nvPicPr>
        <p:blipFill rotWithShape="1">
          <a:blip r:embed="rId9" cstate="print">
            <a:extLst>
              <a:ext uri="{28A0092B-C50C-407E-A947-70E740481C1C}">
                <a14:useLocalDpi xmlns:a14="http://schemas.microsoft.com/office/drawing/2010/main" val="0"/>
              </a:ext>
            </a:extLst>
          </a:blip>
          <a:srcRect l="4330" t="7055" r="8585" b="8910"/>
          <a:stretch/>
        </p:blipFill>
        <p:spPr bwMode="auto">
          <a:xfrm>
            <a:off x="7273637" y="4671854"/>
            <a:ext cx="3111716" cy="2044727"/>
          </a:xfrm>
          <a:prstGeom prst="rect">
            <a:avLst/>
          </a:prstGeom>
          <a:noFill/>
          <a:ln>
            <a:noFill/>
          </a:ln>
          <a:extLst>
            <a:ext uri="{53640926-AAD7-44D8-BBD7-CCE9431645EC}">
              <a14:shadowObscured xmlns:a14="http://schemas.microsoft.com/office/drawing/2010/main"/>
            </a:ext>
          </a:extLst>
        </p:spPr>
      </p:pic>
      <p:pic>
        <p:nvPicPr>
          <p:cNvPr id="11" name="Рисунок 10" descr="C:\Users\Mama\Desktop\детсад\IMG-20200422-WA0114.jpg"/>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29221" y="4561205"/>
            <a:ext cx="3063240" cy="2296795"/>
          </a:xfrm>
          <a:prstGeom prst="rect">
            <a:avLst/>
          </a:prstGeom>
          <a:noFill/>
          <a:ln>
            <a:noFill/>
          </a:ln>
        </p:spPr>
      </p:pic>
      <p:sp>
        <p:nvSpPr>
          <p:cNvPr id="12" name="Прямоугольник 11"/>
          <p:cNvSpPr/>
          <p:nvPr/>
        </p:nvSpPr>
        <p:spPr>
          <a:xfrm>
            <a:off x="218023" y="5533361"/>
            <a:ext cx="3489671" cy="1200329"/>
          </a:xfrm>
          <a:prstGeom prst="rect">
            <a:avLst/>
          </a:prstGeom>
        </p:spPr>
        <p:txBody>
          <a:bodyPr wrap="square">
            <a:spAutoFit/>
          </a:bodyPr>
          <a:lstStyle/>
          <a:p>
            <a:r>
              <a:rPr lang="ru-RU" b="1" i="1" dirty="0">
                <a:latin typeface="Times New Roman" panose="02020603050405020304" pitchFamily="18" charset="0"/>
                <a:ea typeface="Calibri" panose="020F0502020204030204" pitchFamily="34" charset="0"/>
              </a:rPr>
              <a:t>Рисунков и плакатов было много, посмотреть их можно в сети </a:t>
            </a:r>
            <a:r>
              <a:rPr lang="ru-RU" b="1" i="1" dirty="0" err="1">
                <a:latin typeface="Times New Roman" panose="02020603050405020304" pitchFamily="18" charset="0"/>
                <a:ea typeface="Calibri" panose="020F0502020204030204" pitchFamily="34" charset="0"/>
              </a:rPr>
              <a:t>инстаграм</a:t>
            </a:r>
            <a:r>
              <a:rPr lang="ru-RU" b="1" i="1" dirty="0">
                <a:latin typeface="Times New Roman" panose="02020603050405020304" pitchFamily="18" charset="0"/>
                <a:ea typeface="Calibri" panose="020F0502020204030204" pitchFamily="34" charset="0"/>
              </a:rPr>
              <a:t> на странице </a:t>
            </a:r>
            <a:r>
              <a:rPr lang="en-US" b="1" i="1" u="sng" dirty="0" err="1">
                <a:solidFill>
                  <a:srgbClr val="2F5496"/>
                </a:solidFill>
                <a:latin typeface="Times New Roman" panose="02020603050405020304" pitchFamily="18" charset="0"/>
                <a:ea typeface="Calibri" panose="020F0502020204030204" pitchFamily="34" charset="0"/>
              </a:rPr>
              <a:t>detckiysad</a:t>
            </a:r>
            <a:r>
              <a:rPr lang="ru-RU" b="1" i="1" u="sng" dirty="0">
                <a:solidFill>
                  <a:srgbClr val="2F5496"/>
                </a:solidFill>
                <a:latin typeface="Times New Roman" panose="02020603050405020304" pitchFamily="18" charset="0"/>
                <a:ea typeface="Calibri" panose="020F0502020204030204" pitchFamily="34" charset="0"/>
              </a:rPr>
              <a:t>11</a:t>
            </a:r>
            <a:r>
              <a:rPr lang="en-US" b="1" i="1" u="sng" dirty="0" err="1" smtClean="0">
                <a:solidFill>
                  <a:srgbClr val="2F5496"/>
                </a:solidFill>
                <a:latin typeface="Times New Roman" panose="02020603050405020304" pitchFamily="18" charset="0"/>
                <a:ea typeface="Calibri" panose="020F0502020204030204" pitchFamily="34" charset="0"/>
              </a:rPr>
              <a:t>antoshk</a:t>
            </a:r>
            <a:r>
              <a:rPr lang="en-US" i="1" dirty="0" err="1"/>
              <a:t>a</a:t>
            </a:r>
            <a:endParaRPr lang="ru-RU" dirty="0"/>
          </a:p>
        </p:txBody>
      </p:sp>
    </p:spTree>
    <p:extLst>
      <p:ext uri="{BB962C8B-B14F-4D97-AF65-F5344CB8AC3E}">
        <p14:creationId xmlns:p14="http://schemas.microsoft.com/office/powerpoint/2010/main" val="3286542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8873" y="319780"/>
            <a:ext cx="11194472" cy="991618"/>
          </a:xfrm>
          <a:prstGeom prst="rect">
            <a:avLst/>
          </a:prstGeom>
        </p:spPr>
        <p:txBody>
          <a:bodyPr wrap="square">
            <a:spAutoFit/>
          </a:bodyPr>
          <a:lstStyle/>
          <a:p>
            <a:pPr algn="ctr">
              <a:lnSpc>
                <a:spcPct val="107000"/>
              </a:lnSpc>
              <a:spcAft>
                <a:spcPts val="800"/>
              </a:spcAft>
            </a:pPr>
            <a:r>
              <a:rPr lang="ru-RU" sz="2800" b="1" i="1"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Поделки к Дню Космонавтики из бросовых материалов. Онлайн-конкурс «Моя первая ракета» - победили все, кто участвовал!</a:t>
            </a:r>
            <a:endParaRPr lang="ru-RU" sz="28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C:\Users\Mama\Desktop\Новости\Screenshot_2020-04-21-13-57-20-469_com.instagram.android.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 y="1637001"/>
            <a:ext cx="1889760" cy="3362325"/>
          </a:xfrm>
          <a:prstGeom prst="rect">
            <a:avLst/>
          </a:prstGeom>
          <a:noFill/>
          <a:ln>
            <a:noFill/>
          </a:ln>
        </p:spPr>
      </p:pic>
      <p:pic>
        <p:nvPicPr>
          <p:cNvPr id="4" name="Рисунок 3" descr="C:\Users\Mama\Desktop\Новости\Screenshot_2020-04-21-13-57-54-893_com.instagram.android - копия.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1680" y="2925475"/>
            <a:ext cx="1889760" cy="3362325"/>
          </a:xfrm>
          <a:prstGeom prst="rect">
            <a:avLst/>
          </a:prstGeom>
          <a:noFill/>
          <a:ln>
            <a:noFill/>
          </a:ln>
        </p:spPr>
      </p:pic>
      <p:pic>
        <p:nvPicPr>
          <p:cNvPr id="5" name="Рисунок 4" descr="C:\Users\Mama\Desktop\Новости\Screenshot_2020-04-21-13-58-00-269_com.instagram.android.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1192" y="1927948"/>
            <a:ext cx="1889760" cy="3362325"/>
          </a:xfrm>
          <a:prstGeom prst="rect">
            <a:avLst/>
          </a:prstGeom>
          <a:noFill/>
          <a:ln>
            <a:noFill/>
          </a:ln>
        </p:spPr>
      </p:pic>
      <p:pic>
        <p:nvPicPr>
          <p:cNvPr id="6" name="Рисунок 5" descr="C:\Users\Mama\Desktop\Новости\Screenshot_2020-04-21-13-58-08-329_com.instagram.android.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6370" y="3105583"/>
            <a:ext cx="1889760" cy="3362325"/>
          </a:xfrm>
          <a:prstGeom prst="rect">
            <a:avLst/>
          </a:prstGeom>
          <a:noFill/>
          <a:ln>
            <a:noFill/>
          </a:ln>
        </p:spPr>
      </p:pic>
      <p:pic>
        <p:nvPicPr>
          <p:cNvPr id="7" name="Рисунок 6" descr="C:\Users\Mama\Desktop\Новости\Screenshot_2020-04-21-14-09-56-071_com.instagram.android.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36130" y="1927948"/>
            <a:ext cx="1889760" cy="3362325"/>
          </a:xfrm>
          <a:prstGeom prst="rect">
            <a:avLst/>
          </a:prstGeom>
          <a:noFill/>
          <a:ln>
            <a:noFill/>
          </a:ln>
        </p:spPr>
      </p:pic>
      <p:pic>
        <p:nvPicPr>
          <p:cNvPr id="8" name="Рисунок 7" descr="C:\Users\Mama\Desktop\Новости\Screenshot_2020-04-21-14-10-17-089_com.instagram.android.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25890" y="2516765"/>
            <a:ext cx="1889760" cy="3362325"/>
          </a:xfrm>
          <a:prstGeom prst="rect">
            <a:avLst/>
          </a:prstGeom>
          <a:noFill/>
          <a:ln>
            <a:noFill/>
          </a:ln>
        </p:spPr>
      </p:pic>
    </p:spTree>
    <p:extLst>
      <p:ext uri="{BB962C8B-B14F-4D97-AF65-F5344CB8AC3E}">
        <p14:creationId xmlns:p14="http://schemas.microsoft.com/office/powerpoint/2010/main" val="2313133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7926" y="481817"/>
            <a:ext cx="11346873" cy="1120243"/>
          </a:xfrm>
          <a:prstGeom prst="rect">
            <a:avLst/>
          </a:prstGeom>
        </p:spPr>
        <p:txBody>
          <a:bodyPr wrap="square">
            <a:spAutoFit/>
          </a:bodyPr>
          <a:lstStyle/>
          <a:p>
            <a:pPr algn="ctr">
              <a:lnSpc>
                <a:spcPct val="107000"/>
              </a:lnSpc>
              <a:spcAft>
                <a:spcPts val="800"/>
              </a:spcAft>
            </a:pPr>
            <a:r>
              <a:rPr lang="ru-RU" sz="3200" b="1" i="1"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Помогаем папе с мамой, заодно изучаем растения и учимся их растить</a:t>
            </a:r>
            <a:endParaRPr lang="ru-RU" sz="32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C:\Users\Mama\Desktop\детсад\IMG-20200507-WA010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599" y="1673497"/>
            <a:ext cx="1976755" cy="2638425"/>
          </a:xfrm>
          <a:prstGeom prst="rect">
            <a:avLst/>
          </a:prstGeom>
          <a:noFill/>
          <a:ln>
            <a:noFill/>
          </a:ln>
        </p:spPr>
      </p:pic>
      <p:pic>
        <p:nvPicPr>
          <p:cNvPr id="4" name="Рисунок 3" descr="C:\Users\Mama\Desktop\детсад\IMG-20200507-WA010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697" y="1530622"/>
            <a:ext cx="2084070" cy="2781300"/>
          </a:xfrm>
          <a:prstGeom prst="rect">
            <a:avLst/>
          </a:prstGeom>
          <a:noFill/>
          <a:ln>
            <a:noFill/>
          </a:ln>
        </p:spPr>
      </p:pic>
      <p:pic>
        <p:nvPicPr>
          <p:cNvPr id="5" name="Рисунок 4" descr="C:\Users\Mama\Desktop\детсад\IMG-20200507-WA0104.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21576" y="2992709"/>
            <a:ext cx="1713230" cy="3427095"/>
          </a:xfrm>
          <a:prstGeom prst="rect">
            <a:avLst/>
          </a:prstGeom>
          <a:noFill/>
          <a:ln>
            <a:noFill/>
          </a:ln>
        </p:spPr>
      </p:pic>
      <p:pic>
        <p:nvPicPr>
          <p:cNvPr id="6" name="Рисунок 5" descr="C:\Users\Mama\Desktop\детсад\Screenshot_2020-05-07-14-31-21-024_com.whatsapp.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34806" y="1775547"/>
            <a:ext cx="2470793" cy="3907327"/>
          </a:xfrm>
          <a:prstGeom prst="rect">
            <a:avLst/>
          </a:prstGeom>
          <a:noFill/>
          <a:ln>
            <a:noFill/>
          </a:ln>
        </p:spPr>
      </p:pic>
      <p:pic>
        <p:nvPicPr>
          <p:cNvPr id="7" name="Рисунок 6" descr="C:\Users\Mama\Desktop\детсад\Screenshot_2020-05-07-14-31-54-273_com.whatsapp.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0957" y="1484729"/>
            <a:ext cx="2387009" cy="3516762"/>
          </a:xfrm>
          <a:prstGeom prst="rect">
            <a:avLst/>
          </a:prstGeom>
          <a:noFill/>
          <a:ln>
            <a:noFill/>
          </a:ln>
        </p:spPr>
      </p:pic>
      <p:pic>
        <p:nvPicPr>
          <p:cNvPr id="8" name="Рисунок 7" descr="C:\Users\Mama\Desktop\детсад\IMG-20200507-WA0142.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60673" y="3547909"/>
            <a:ext cx="2080853" cy="2631217"/>
          </a:xfrm>
          <a:prstGeom prst="rect">
            <a:avLst/>
          </a:prstGeom>
          <a:noFill/>
          <a:ln>
            <a:noFill/>
          </a:ln>
        </p:spPr>
      </p:pic>
    </p:spTree>
    <p:extLst>
      <p:ext uri="{BB962C8B-B14F-4D97-AF65-F5344CB8AC3E}">
        <p14:creationId xmlns:p14="http://schemas.microsoft.com/office/powerpoint/2010/main" val="453935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87848"/>
            <a:ext cx="12192000" cy="1086836"/>
          </a:xfrm>
          <a:prstGeom prst="rect">
            <a:avLst/>
          </a:prstGeom>
        </p:spPr>
        <p:txBody>
          <a:bodyPr wrap="square">
            <a:spAutoFit/>
          </a:bodyPr>
          <a:lstStyle/>
          <a:p>
            <a:pPr algn="ctr">
              <a:lnSpc>
                <a:spcPct val="107000"/>
              </a:lnSpc>
              <a:spcAft>
                <a:spcPts val="800"/>
              </a:spcAft>
            </a:pPr>
            <a:r>
              <a:rPr lang="ru-RU" sz="2800" b="1" i="1"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Участие в акции «Час Земли»</a:t>
            </a:r>
            <a:endParaRPr lang="ru-RU" sz="2800" dirty="0" smtClean="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algn="ctr"/>
            <a:r>
              <a:rPr lang="ru-RU" sz="2800" b="1" i="1"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Участвовал весь коллектив и большинство семей воспитанников.</a:t>
            </a:r>
            <a:endParaRPr lang="ru-RU" sz="2800" dirty="0">
              <a:solidFill>
                <a:srgbClr val="FF0000"/>
              </a:solidFill>
              <a:effectLst>
                <a:outerShdw blurRad="38100" dist="38100" dir="2700000" algn="tl">
                  <a:srgbClr val="000000">
                    <a:alpha val="43137"/>
                  </a:srgbClr>
                </a:outerShdw>
              </a:effectLst>
            </a:endParaRPr>
          </a:p>
        </p:txBody>
      </p:sp>
      <p:pic>
        <p:nvPicPr>
          <p:cNvPr id="3" name="Рисунок 2" descr="C:\Users\Mama\Desktop\детсад\IMG_20200507_194825.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07" y="1871662"/>
            <a:ext cx="4261485" cy="3296084"/>
          </a:xfrm>
          <a:prstGeom prst="rect">
            <a:avLst/>
          </a:prstGeom>
          <a:noFill/>
          <a:ln>
            <a:noFill/>
          </a:ln>
        </p:spPr>
      </p:pic>
      <p:pic>
        <p:nvPicPr>
          <p:cNvPr id="4" name="Рисунок 3" descr="C:\Users\Mama\Desktop\детсад\Screenshot_2020-05-07-19-37-28-424_com.whatsapp.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8992" y="1995053"/>
            <a:ext cx="2870661" cy="4447309"/>
          </a:xfrm>
          <a:prstGeom prst="rect">
            <a:avLst/>
          </a:prstGeom>
          <a:noFill/>
          <a:ln>
            <a:noFill/>
          </a:ln>
        </p:spPr>
      </p:pic>
      <p:pic>
        <p:nvPicPr>
          <p:cNvPr id="5" name="Рисунок 4" descr="C:\Users\Mama\Desktop\детсад\7e3976509ea4a85dfdf597eab03e0540.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9775293">
            <a:off x="8388633" y="2075549"/>
            <a:ext cx="2612115" cy="3827179"/>
          </a:xfrm>
          <a:prstGeom prst="rect">
            <a:avLst/>
          </a:prstGeom>
          <a:noFill/>
          <a:ln>
            <a:noFill/>
          </a:ln>
        </p:spPr>
      </p:pic>
    </p:spTree>
    <p:extLst>
      <p:ext uri="{BB962C8B-B14F-4D97-AF65-F5344CB8AC3E}">
        <p14:creationId xmlns:p14="http://schemas.microsoft.com/office/powerpoint/2010/main" val="3437262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Mama\Desktop\детсад\IMG-20200507-WA0145.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540" y="1691812"/>
            <a:ext cx="4499610" cy="4499610"/>
          </a:xfrm>
          <a:prstGeom prst="rect">
            <a:avLst/>
          </a:prstGeom>
          <a:noFill/>
          <a:ln>
            <a:noFill/>
          </a:ln>
        </p:spPr>
      </p:pic>
      <p:sp>
        <p:nvSpPr>
          <p:cNvPr id="3" name="Прямоугольник 2"/>
          <p:cNvSpPr/>
          <p:nvPr/>
        </p:nvSpPr>
        <p:spPr>
          <a:xfrm>
            <a:off x="2729345" y="466570"/>
            <a:ext cx="7204364" cy="1515928"/>
          </a:xfrm>
          <a:prstGeom prst="rect">
            <a:avLst/>
          </a:prstGeom>
        </p:spPr>
        <p:txBody>
          <a:bodyPr wrap="square">
            <a:spAutoFit/>
          </a:bodyPr>
          <a:lstStyle/>
          <a:p>
            <a:pPr algn="ctr">
              <a:lnSpc>
                <a:spcPct val="107000"/>
              </a:lnSpc>
              <a:spcAft>
                <a:spcPts val="800"/>
              </a:spcAft>
            </a:pPr>
            <a:r>
              <a:rPr lang="ru-RU" sz="2800" b="1" i="1"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Поделки из бросовых материалов</a:t>
            </a:r>
            <a:endParaRPr lang="ru-RU" sz="2800" dirty="0" smtClean="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u-RU" sz="2800" b="1" i="1" u="sng" dirty="0">
                <a:solidFill>
                  <a:srgbClr val="2F5496"/>
                </a:solidFill>
                <a:latin typeface="Times New Roman" panose="02020603050405020304" pitchFamily="18" charset="0"/>
                <a:ea typeface="Calibri" panose="020F0502020204030204" pitchFamily="34" charset="0"/>
                <a:cs typeface="Times New Roman" panose="02020603050405020304" pitchFamily="18" charset="0"/>
              </a:rPr>
              <a:t>#</a:t>
            </a:r>
            <a:r>
              <a:rPr lang="ru-RU" sz="2800" b="1" i="1" u="sng" dirty="0" err="1">
                <a:solidFill>
                  <a:srgbClr val="2F5496"/>
                </a:solidFill>
                <a:latin typeface="Times New Roman" panose="02020603050405020304" pitchFamily="18" charset="0"/>
                <a:ea typeface="Calibri" panose="020F0502020204030204" pitchFamily="34" charset="0"/>
                <a:cs typeface="Times New Roman" panose="02020603050405020304" pitchFamily="18" charset="0"/>
              </a:rPr>
              <a:t>сидимдома</a:t>
            </a:r>
            <a:r>
              <a:rPr lang="ru-RU" sz="2800" b="1" i="1" dirty="0">
                <a:latin typeface="Times New Roman" panose="02020603050405020304" pitchFamily="18" charset="0"/>
                <a:ea typeface="Calibri" panose="020F0502020204030204" pitchFamily="34" charset="0"/>
                <a:cs typeface="Times New Roman" panose="02020603050405020304" pitchFamily="18" charset="0"/>
              </a:rPr>
              <a:t>#</a:t>
            </a:r>
            <a:endParaRPr lang="ru-RU"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u-RU" b="1" i="1" dirty="0">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6352" y="1930972"/>
            <a:ext cx="2797754" cy="3730338"/>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51309" y="1918852"/>
            <a:ext cx="2753591" cy="3671455"/>
          </a:xfrm>
          <a:prstGeom prst="rect">
            <a:avLst/>
          </a:prstGeom>
        </p:spPr>
      </p:pic>
      <p:pic>
        <p:nvPicPr>
          <p:cNvPr id="6" name="Рисунок 5"/>
          <p:cNvPicPr>
            <a:picLocks noChangeAspect="1"/>
          </p:cNvPicPr>
          <p:nvPr/>
        </p:nvPicPr>
        <p:blipFill rotWithShape="1">
          <a:blip r:embed="rId5" cstate="print">
            <a:extLst>
              <a:ext uri="{28A0092B-C50C-407E-A947-70E740481C1C}">
                <a14:useLocalDpi xmlns:a14="http://schemas.microsoft.com/office/drawing/2010/main" val="0"/>
              </a:ext>
            </a:extLst>
          </a:blip>
          <a:srcRect t="15686" b="20000"/>
          <a:stretch/>
        </p:blipFill>
        <p:spPr>
          <a:xfrm>
            <a:off x="7169012" y="4454234"/>
            <a:ext cx="2649682" cy="2272145"/>
          </a:xfrm>
          <a:prstGeom prst="rect">
            <a:avLst/>
          </a:prstGeom>
        </p:spPr>
      </p:pic>
    </p:spTree>
    <p:extLst>
      <p:ext uri="{BB962C8B-B14F-4D97-AF65-F5344CB8AC3E}">
        <p14:creationId xmlns:p14="http://schemas.microsoft.com/office/powerpoint/2010/main" val="4853453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294993"/>
            <a:ext cx="11430000" cy="1610954"/>
          </a:xfrm>
          <a:prstGeom prst="rect">
            <a:avLst/>
          </a:prstGeom>
        </p:spPr>
        <p:txBody>
          <a:bodyPr wrap="square">
            <a:spAutoFit/>
          </a:bodyPr>
          <a:lstStyle/>
          <a:p>
            <a:pPr algn="ctr">
              <a:lnSpc>
                <a:spcPct val="107000"/>
              </a:lnSpc>
              <a:spcAft>
                <a:spcPts val="800"/>
              </a:spcAft>
            </a:pPr>
            <a:r>
              <a:rPr lang="ru-RU" sz="3200" b="1" i="1"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Акция «Чистый берег»</a:t>
            </a:r>
            <a:endParaRPr lang="ru-RU" sz="3200" dirty="0" smtClean="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u-RU" b="1" i="1" dirty="0">
                <a:latin typeface="Times New Roman" panose="02020603050405020304" pitchFamily="18" charset="0"/>
                <a:ea typeface="Calibri" panose="020F0502020204030204" pitchFamily="34" charset="0"/>
                <a:cs typeface="Times New Roman" panose="02020603050405020304" pitchFamily="18" charset="0"/>
              </a:rPr>
              <a:t>Многие семьи взяли за правило: выезжая на дачу, многие семьи берут под шефство  лесные полянки, берега водоемов, очищают их от мусора, следят за порядком. И, конечно же, призывают других следовать их примеру. Это их личные, маленькие экологические тропинки.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C:\Users\Mama\Desktop\IMG-20200510-WA001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469140"/>
            <a:ext cx="3228109" cy="2560060"/>
          </a:xfrm>
          <a:prstGeom prst="rect">
            <a:avLst/>
          </a:prstGeom>
          <a:noFill/>
          <a:ln>
            <a:noFill/>
          </a:ln>
        </p:spPr>
      </p:pic>
      <p:pic>
        <p:nvPicPr>
          <p:cNvPr id="4" name="Рисунок 3" descr="C:\Users\Mama\Desktop\IMG-20200510-WA0014.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32909" y="1905947"/>
            <a:ext cx="2429510" cy="3239770"/>
          </a:xfrm>
          <a:prstGeom prst="rect">
            <a:avLst/>
          </a:prstGeom>
          <a:noFill/>
          <a:ln>
            <a:noFill/>
          </a:ln>
        </p:spPr>
      </p:pic>
      <p:pic>
        <p:nvPicPr>
          <p:cNvPr id="5" name="Рисунок 4" descr="E:\Эко-школы 2018\Чистый берег\IMG-20180720-WA0057.jpg"/>
          <p:cNvPicPr/>
          <p:nvPr/>
        </p:nvPicPr>
        <p:blipFill>
          <a:blip r:embed="rId4">
            <a:extLst>
              <a:ext uri="{28A0092B-C50C-407E-A947-70E740481C1C}">
                <a14:useLocalDpi xmlns:a14="http://schemas.microsoft.com/office/drawing/2010/main" val="0"/>
              </a:ext>
            </a:extLst>
          </a:blip>
          <a:srcRect/>
          <a:stretch>
            <a:fillRect/>
          </a:stretch>
        </p:blipFill>
        <p:spPr bwMode="auto">
          <a:xfrm>
            <a:off x="5962419" y="2190115"/>
            <a:ext cx="5772381" cy="2839085"/>
          </a:xfrm>
          <a:prstGeom prst="rect">
            <a:avLst/>
          </a:prstGeom>
          <a:noFill/>
          <a:ln>
            <a:noFill/>
          </a:ln>
        </p:spPr>
      </p:pic>
      <p:pic>
        <p:nvPicPr>
          <p:cNvPr id="6" name="Рисунок 5" descr="E:\Эко-школы 2018\Чистый берег\IMG-20180720-WA005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9799" y="3525832"/>
            <a:ext cx="1974273" cy="2944241"/>
          </a:xfrm>
          <a:prstGeom prst="rect">
            <a:avLst/>
          </a:prstGeom>
          <a:noFill/>
          <a:ln>
            <a:noFill/>
          </a:ln>
        </p:spPr>
      </p:pic>
      <p:pic>
        <p:nvPicPr>
          <p:cNvPr id="7" name="Рисунок 6" descr="E:\Эко-школы 2018\Чистый берег\IMG-20180720-WA0055.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7455" y="3525831"/>
            <a:ext cx="1967345" cy="2944241"/>
          </a:xfrm>
          <a:prstGeom prst="rect">
            <a:avLst/>
          </a:prstGeom>
          <a:noFill/>
          <a:ln>
            <a:noFill/>
          </a:ln>
        </p:spPr>
      </p:pic>
    </p:spTree>
    <p:extLst>
      <p:ext uri="{BB962C8B-B14F-4D97-AF65-F5344CB8AC3E}">
        <p14:creationId xmlns:p14="http://schemas.microsoft.com/office/powerpoint/2010/main" val="22203853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Рисунок 63" descr="IMG-20200507-WA00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1550" y="1688298"/>
            <a:ext cx="3600450" cy="27400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Рисунок 64" descr="IMG-20200507-WA006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9274" y="4428324"/>
            <a:ext cx="5012566" cy="2311792"/>
          </a:xfrm>
          <a:prstGeom prst="rect">
            <a:avLst/>
          </a:prstGeom>
          <a:noFill/>
          <a:extLst>
            <a:ext uri="{909E8E84-426E-40DD-AFC4-6F175D3DCCD1}">
              <a14:hiddenFill xmlns:a14="http://schemas.microsoft.com/office/drawing/2010/main">
                <a:solidFill>
                  <a:srgbClr val="FFFFFF"/>
                </a:solidFill>
              </a14:hiddenFill>
            </a:ext>
          </a:extLst>
        </p:spPr>
      </p:pic>
      <p:pic>
        <p:nvPicPr>
          <p:cNvPr id="2051" name="Рисунок 65" descr="IMG-20200507-WA00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5" y="4071920"/>
            <a:ext cx="5940425" cy="2738437"/>
          </a:xfrm>
          <a:prstGeom prst="rect">
            <a:avLst/>
          </a:prstGeom>
          <a:noFill/>
          <a:extLst>
            <a:ext uri="{909E8E84-426E-40DD-AFC4-6F175D3DCCD1}">
              <a14:hiddenFill xmlns:a14="http://schemas.microsoft.com/office/drawing/2010/main">
                <a:solidFill>
                  <a:srgbClr val="FFFFFF"/>
                </a:solidFill>
              </a14:hiddenFill>
            </a:ext>
          </a:extLst>
        </p:spPr>
      </p:pic>
      <p:pic>
        <p:nvPicPr>
          <p:cNvPr id="2052" name="Рисунок 66" descr="IMG-20200507-WA00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688298"/>
            <a:ext cx="5943600" cy="27400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5"/>
          <p:cNvSpPr>
            <a:spLocks noChangeArrowheads="1"/>
          </p:cNvSpPr>
          <p:nvPr/>
        </p:nvSpPr>
        <p:spPr bwMode="auto">
          <a:xfrm>
            <a:off x="3887836" y="0"/>
            <a:ext cx="3870227"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3200" b="1" i="1" u="none" strike="noStrike" cap="none" normalizeH="0" baseline="0" dirty="0" smtClean="0">
                <a:ln>
                  <a:noFill/>
                </a:ln>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Акция </a:t>
            </a:r>
            <a:r>
              <a:rPr kumimoji="0" lang="ru-RU" altLang="ru-RU" sz="3200" b="1" i="1"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r>
              <a:rPr kumimoji="0" lang="ru-RU" altLang="ru-RU" sz="3200" b="1" i="1" u="none" strike="noStrike" cap="none" normalizeH="0" baseline="0" dirty="0" smtClean="0">
                <a:ln>
                  <a:noFill/>
                </a:ln>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Первоцвет</a:t>
            </a:r>
            <a:r>
              <a:rPr kumimoji="0" lang="ru-RU" altLang="ru-RU" sz="3200" b="1" i="1"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ru-RU" altLang="ru-RU" sz="3200" b="0" i="0" u="none" strike="noStrike" cap="none" normalizeH="0" baseline="0" dirty="0" smtClean="0">
              <a:ln>
                <a:noFill/>
              </a:ln>
              <a:solidFill>
                <a:srgbClr val="FF000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3200" b="0" i="0" u="none" strike="noStrike" cap="none" normalizeH="0" baseline="0" dirty="0" smtClean="0">
              <a:ln>
                <a:noFill/>
              </a:ln>
              <a:solidFill>
                <a:srgbClr val="FF0000"/>
              </a:solidFill>
              <a:effectLst/>
              <a:latin typeface="Arial" panose="020B0604020202020204" pitchFamily="34" charset="0"/>
            </a:endParaRPr>
          </a:p>
        </p:txBody>
      </p:sp>
      <p:sp>
        <p:nvSpPr>
          <p:cNvPr id="3" name="Rectangle 6"/>
          <p:cNvSpPr>
            <a:spLocks noChangeArrowheads="1"/>
          </p:cNvSpPr>
          <p:nvPr/>
        </p:nvSpPr>
        <p:spPr bwMode="auto">
          <a:xfrm>
            <a:off x="2038510" y="580421"/>
            <a:ext cx="811497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800" b="1" i="1"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Наши первоцветы на территории детского сада,</a:t>
            </a:r>
            <a:endParaRPr kumimoji="0" lang="en-US" altLang="ru-RU" sz="2800" b="1" i="1"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800" b="1" i="1"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которые дополняют нашу экологическую тропу</a:t>
            </a:r>
            <a:endParaRPr kumimoji="0" lang="ru-RU" altLang="ru-RU" sz="2800" b="0" i="0" u="none" strike="noStrike" cap="none" normalizeH="0" baseline="0" dirty="0" smtClean="0">
              <a:ln>
                <a:noFill/>
              </a:ln>
              <a:solidFill>
                <a:srgbClr val="FF0000"/>
              </a:solidFill>
              <a:effectLst>
                <a:outerShdw blurRad="38100" dist="38100" dir="2700000" algn="tl">
                  <a:srgbClr val="000000">
                    <a:alpha val="43137"/>
                  </a:srgbClr>
                </a:outerShdw>
              </a:effectLst>
              <a:latin typeface="Arial" panose="020B0604020202020204" pitchFamily="34" charset="0"/>
            </a:endParaRPr>
          </a:p>
        </p:txBody>
      </p:sp>
      <p:pic>
        <p:nvPicPr>
          <p:cNvPr id="8" name="Рисунок 7" descr="C:\Users\Mama\Desktop\детсад\IMG-20200507-WA0057.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3600" y="1688298"/>
            <a:ext cx="2647790" cy="3321050"/>
          </a:xfrm>
          <a:prstGeom prst="rect">
            <a:avLst/>
          </a:prstGeom>
          <a:noFill/>
          <a:ln>
            <a:noFill/>
          </a:ln>
        </p:spPr>
      </p:pic>
      <p:pic>
        <p:nvPicPr>
          <p:cNvPr id="9" name="Рисунок 8" descr="C:\Users\Mama\Desktop\детсад\IMG-20200507-WA0055.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22949" y="4120785"/>
            <a:ext cx="1356165" cy="2689572"/>
          </a:xfrm>
          <a:prstGeom prst="rect">
            <a:avLst/>
          </a:prstGeom>
          <a:noFill/>
          <a:ln>
            <a:noFill/>
          </a:ln>
        </p:spPr>
      </p:pic>
    </p:spTree>
    <p:extLst>
      <p:ext uri="{BB962C8B-B14F-4D97-AF65-F5344CB8AC3E}">
        <p14:creationId xmlns:p14="http://schemas.microsoft.com/office/powerpoint/2010/main" val="21322209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13198" y="269779"/>
            <a:ext cx="8248732" cy="1248803"/>
          </a:xfrm>
          <a:prstGeom prst="rect">
            <a:avLst/>
          </a:prstGeom>
        </p:spPr>
        <p:txBody>
          <a:bodyPr wrap="none">
            <a:spAutoFit/>
          </a:bodyPr>
          <a:lstStyle/>
          <a:p>
            <a:pPr algn="ctr">
              <a:lnSpc>
                <a:spcPct val="107000"/>
              </a:lnSpc>
              <a:spcAft>
                <a:spcPts val="800"/>
              </a:spcAft>
            </a:pPr>
            <a:r>
              <a:rPr lang="ru-RU" sz="3200" b="1" i="1"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Обратная связь. Сажаем, растим, </a:t>
            </a:r>
            <a:r>
              <a:rPr lang="ru-RU" sz="3200" b="1" i="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бережем</a:t>
            </a:r>
            <a:endParaRPr lang="en-US" sz="3200" b="1" i="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ru-RU" sz="3200" b="1" i="1"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3200" b="1" i="1" u="sng" dirty="0">
                <a:solidFill>
                  <a:srgbClr val="2F5496"/>
                </a:solidFill>
                <a:latin typeface="Times New Roman" panose="02020603050405020304" pitchFamily="18" charset="0"/>
                <a:ea typeface="Calibri" panose="020F0502020204030204" pitchFamily="34" charset="0"/>
                <a:cs typeface="Times New Roman" panose="02020603050405020304" pitchFamily="18" charset="0"/>
              </a:rPr>
              <a:t>#</a:t>
            </a:r>
            <a:r>
              <a:rPr lang="ru-RU" sz="3200" b="1" i="1" u="sng" dirty="0" err="1">
                <a:solidFill>
                  <a:srgbClr val="2F5496"/>
                </a:solidFill>
                <a:latin typeface="Times New Roman" panose="02020603050405020304" pitchFamily="18" charset="0"/>
                <a:ea typeface="Calibri" panose="020F0502020204030204" pitchFamily="34" charset="0"/>
                <a:cs typeface="Times New Roman" panose="02020603050405020304" pitchFamily="18" charset="0"/>
              </a:rPr>
              <a:t>сидимдома</a:t>
            </a:r>
            <a:r>
              <a:rPr lang="ru-RU" sz="3200" b="1" i="1" u="sng" dirty="0">
                <a:solidFill>
                  <a:srgbClr val="2F5496"/>
                </a:solidFill>
                <a:latin typeface="Times New Roman" panose="02020603050405020304" pitchFamily="18" charset="0"/>
                <a:ea typeface="Calibri" panose="020F0502020204030204" pitchFamily="34" charset="0"/>
                <a:cs typeface="Times New Roman" panose="02020603050405020304" pitchFamily="18" charset="0"/>
              </a:rPr>
              <a:t>#</a:t>
            </a:r>
            <a:endParaRPr lang="ru-RU"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C:\Users\Mama\Desktop\детсад\IMG-20200507-WA0146.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40011" y="1870365"/>
            <a:ext cx="4660497" cy="4724400"/>
          </a:xfrm>
          <a:prstGeom prst="rect">
            <a:avLst/>
          </a:prstGeom>
          <a:noFill/>
          <a:ln>
            <a:noFill/>
          </a:ln>
        </p:spPr>
      </p:pic>
      <p:pic>
        <p:nvPicPr>
          <p:cNvPr id="4" name="Рисунок 3" descr="C:\Users\Mama\Desktop\детсад\IMG-20200507-WA014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3673" y="1870365"/>
            <a:ext cx="4965901" cy="4724400"/>
          </a:xfrm>
          <a:prstGeom prst="rect">
            <a:avLst/>
          </a:prstGeom>
          <a:noFill/>
          <a:ln>
            <a:noFill/>
          </a:ln>
        </p:spPr>
      </p:pic>
    </p:spTree>
    <p:extLst>
      <p:ext uri="{BB962C8B-B14F-4D97-AF65-F5344CB8AC3E}">
        <p14:creationId xmlns:p14="http://schemas.microsoft.com/office/powerpoint/2010/main" val="4162829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Рисунок 46" descr="IMG_20200425_0855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056" y="1166227"/>
            <a:ext cx="3857625" cy="2892425"/>
          </a:xfrm>
          <a:prstGeom prst="rect">
            <a:avLst/>
          </a:prstGeom>
          <a:noFill/>
          <a:extLst>
            <a:ext uri="{909E8E84-426E-40DD-AFC4-6F175D3DCCD1}">
              <a14:hiddenFill xmlns:a14="http://schemas.microsoft.com/office/drawing/2010/main">
                <a:solidFill>
                  <a:srgbClr val="FFFFFF"/>
                </a:solidFill>
              </a14:hiddenFill>
            </a:ext>
          </a:extLst>
        </p:spPr>
      </p:pic>
      <p:pic>
        <p:nvPicPr>
          <p:cNvPr id="3075" name="Рисунок 118" descr="IMG_20200506_094435_resized_20200506_0953552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729" y="1875990"/>
            <a:ext cx="2478689" cy="3304919"/>
          </a:xfrm>
          <a:prstGeom prst="rect">
            <a:avLst/>
          </a:prstGeom>
          <a:noFill/>
          <a:extLst>
            <a:ext uri="{909E8E84-426E-40DD-AFC4-6F175D3DCCD1}">
              <a14:hiddenFill xmlns:a14="http://schemas.microsoft.com/office/drawing/2010/main">
                <a:solidFill>
                  <a:srgbClr val="FFFFFF"/>
                </a:solidFill>
              </a14:hiddenFill>
            </a:ext>
          </a:extLst>
        </p:spPr>
      </p:pic>
      <p:pic>
        <p:nvPicPr>
          <p:cNvPr id="3074" name="Рисунок 119" descr="IMG_20200506_094025_resized_20200506_10041709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3382" y="3528449"/>
            <a:ext cx="2407299" cy="3209732"/>
          </a:xfrm>
          <a:prstGeom prst="rect">
            <a:avLst/>
          </a:prstGeom>
          <a:noFill/>
          <a:extLst>
            <a:ext uri="{909E8E84-426E-40DD-AFC4-6F175D3DCCD1}">
              <a14:hiddenFill xmlns:a14="http://schemas.microsoft.com/office/drawing/2010/main">
                <a:solidFill>
                  <a:srgbClr val="FFFFFF"/>
                </a:solidFill>
              </a14:hiddenFill>
            </a:ext>
          </a:extLst>
        </p:spPr>
      </p:pic>
      <p:pic>
        <p:nvPicPr>
          <p:cNvPr id="3076" name="Рисунок 120" descr="Слайд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6654" y="1502135"/>
            <a:ext cx="4503738" cy="337661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5"/>
          <p:cNvSpPr>
            <a:spLocks noChangeArrowheads="1"/>
          </p:cNvSpPr>
          <p:nvPr/>
        </p:nvSpPr>
        <p:spPr bwMode="auto">
          <a:xfrm>
            <a:off x="1260765" y="301020"/>
            <a:ext cx="514563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800" b="1" i="1"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На территории детского сада.</a:t>
            </a:r>
            <a:endParaRPr kumimoji="0" lang="ru-RU" altLang="ru-RU" sz="2800" b="0" i="0" u="none" strike="noStrike" cap="none" normalizeH="0" baseline="0" dirty="0" smtClean="0">
              <a:ln>
                <a:noFill/>
              </a:ln>
              <a:solidFill>
                <a:srgbClr val="FF0000"/>
              </a:solidFill>
              <a:effectLst>
                <a:outerShdw blurRad="38100" dist="38100" dir="2700000" algn="tl">
                  <a:srgbClr val="000000">
                    <a:alpha val="43137"/>
                  </a:srgbClr>
                </a:outerShdw>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altLang="ru-RU" sz="2800" b="0" i="0" u="none" strike="noStrike" cap="none" normalizeH="0" baseline="0" dirty="0" smtClean="0">
              <a:ln>
                <a:noFill/>
              </a:ln>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Rectangle 6"/>
          <p:cNvSpPr>
            <a:spLocks noChangeArrowheads="1"/>
          </p:cNvSpPr>
          <p:nvPr/>
        </p:nvSpPr>
        <p:spPr bwMode="auto">
          <a:xfrm>
            <a:off x="6681223" y="793462"/>
            <a:ext cx="345697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400" b="1" i="1"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Средники и субботники</a:t>
            </a:r>
            <a:endParaRPr kumimoji="0" lang="ru-RU" altLang="ru-RU" sz="2400" b="0" i="0" u="none" strike="noStrike" cap="none" normalizeH="0" baseline="0" dirty="0" smtClean="0">
              <a:ln>
                <a:noFill/>
              </a:ln>
              <a:solidFill>
                <a:srgbClr val="FF0000"/>
              </a:solidFill>
              <a:effectLst>
                <a:outerShdw blurRad="38100" dist="38100" dir="2700000" algn="tl">
                  <a:srgbClr val="000000">
                    <a:alpha val="43137"/>
                  </a:srgbClr>
                </a:outerShdw>
              </a:effectLst>
              <a:latin typeface="Arial" panose="020B0604020202020204" pitchFamily="34" charset="0"/>
            </a:endParaRPr>
          </a:p>
        </p:txBody>
      </p:sp>
      <p:pic>
        <p:nvPicPr>
          <p:cNvPr id="9" name="Рисунок 8" descr="C:\Users\7\Desktop\06-05-2020_09-56-09\IMG-20200506-WA0013.jpg"/>
          <p:cNvPicPr/>
          <p:nvPr/>
        </p:nvPicPr>
        <p:blipFill rotWithShape="1">
          <a:blip r:embed="rId6" cstate="print">
            <a:extLst>
              <a:ext uri="{28A0092B-C50C-407E-A947-70E740481C1C}">
                <a14:useLocalDpi xmlns:a14="http://schemas.microsoft.com/office/drawing/2010/main" val="0"/>
              </a:ext>
            </a:extLst>
          </a:blip>
          <a:srcRect b="24668"/>
          <a:stretch/>
        </p:blipFill>
        <p:spPr bwMode="auto">
          <a:xfrm>
            <a:off x="6406404" y="3828359"/>
            <a:ext cx="2693035" cy="27051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815310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Рисунок 51" descr="IMG-20200501-WA01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2081" y="1829163"/>
            <a:ext cx="2700338" cy="3600450"/>
          </a:xfrm>
          <a:prstGeom prst="rect">
            <a:avLst/>
          </a:prstGeom>
          <a:noFill/>
          <a:extLst>
            <a:ext uri="{909E8E84-426E-40DD-AFC4-6F175D3DCCD1}">
              <a14:hiddenFill xmlns:a14="http://schemas.microsoft.com/office/drawing/2010/main">
                <a:solidFill>
                  <a:srgbClr val="FFFFFF"/>
                </a:solidFill>
              </a14:hiddenFill>
            </a:ext>
          </a:extLst>
        </p:spPr>
      </p:pic>
      <p:pic>
        <p:nvPicPr>
          <p:cNvPr id="4098" name="Рисунок 49" descr="Screenshot_2020-05-07-18-56-57-531_com.google.android.youtu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1094" y="1625328"/>
            <a:ext cx="1889125" cy="33623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4"/>
          <p:cNvSpPr>
            <a:spLocks noChangeArrowheads="1"/>
          </p:cNvSpPr>
          <p:nvPr/>
        </p:nvSpPr>
        <p:spPr bwMode="auto">
          <a:xfrm>
            <a:off x="1658685" y="351835"/>
            <a:ext cx="9379106"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3600" b="1" i="0" u="none" strike="noStrike" cap="none" normalizeH="0" baseline="0" dirty="0" smtClean="0">
                <a:ln>
                  <a:noFill/>
                </a:ln>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Шаг 5. Включение экологической тематики</a:t>
            </a:r>
            <a:endParaRPr kumimoji="0" lang="en-US" altLang="ru-RU" sz="3600" b="1" i="0" u="none" strike="noStrike" cap="none" normalizeH="0" baseline="0" dirty="0" smtClean="0">
              <a:ln>
                <a:noFill/>
              </a:ln>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3600" b="1" i="0" u="none" strike="noStrike" cap="none" normalizeH="0" baseline="0" dirty="0" smtClean="0">
                <a:ln>
                  <a:noFill/>
                </a:ln>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в образовательную деятельность</a:t>
            </a:r>
            <a:endParaRPr kumimoji="0" lang="ru-RU" altLang="ru-RU" sz="3600" b="0" i="0" u="none" strike="noStrike" cap="none" normalizeH="0" baseline="0" dirty="0" smtClean="0">
              <a:ln>
                <a:noFill/>
              </a:ln>
              <a:solidFill>
                <a:srgbClr val="C00000"/>
              </a:solidFill>
              <a:effectLst>
                <a:outerShdw blurRad="38100" dist="38100" dir="2700000" algn="tl">
                  <a:srgbClr val="000000">
                    <a:alpha val="43137"/>
                  </a:srgbClr>
                </a:outerShdw>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3" name="Rectangle 5"/>
          <p:cNvSpPr>
            <a:spLocks noChangeArrowheads="1"/>
          </p:cNvSpPr>
          <p:nvPr/>
        </p:nvSpPr>
        <p:spPr bwMode="auto">
          <a:xfrm>
            <a:off x="152702" y="1673078"/>
            <a:ext cx="4338794"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В условиях самоизоляции выполнение этого шага давалось не очень просто. </a:t>
            </a:r>
            <a:endParaRPr kumimoji="0" lang="en-US" altLang="ru-RU" sz="20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Но большинство семей наших воспитанников активно поддерживали инициативу наших педагогов </a:t>
            </a:r>
            <a:endParaRPr kumimoji="0" lang="en-US" altLang="ru-RU" sz="20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вести занятия по </a:t>
            </a:r>
            <a:r>
              <a:rPr kumimoji="0" lang="ru-RU" altLang="ru-RU" sz="2000" b="1" i="0" u="sng" strike="noStrike" cap="none" normalizeH="0" baseline="0" dirty="0" err="1" smtClean="0">
                <a:ln>
                  <a:noFill/>
                </a:ln>
                <a:solidFill>
                  <a:srgbClr val="2F5496"/>
                </a:solidFill>
                <a:effectLst/>
                <a:latin typeface="Times New Roman" panose="02020603050405020304" pitchFamily="18" charset="0"/>
                <a:ea typeface="Calibri" panose="020F0502020204030204" pitchFamily="34" charset="0"/>
                <a:cs typeface="Times New Roman" panose="02020603050405020304" pitchFamily="18" charset="0"/>
              </a:rPr>
              <a:t>WhatsApp</a:t>
            </a:r>
            <a:r>
              <a:rPr kumimoji="0" lang="ru-RU" altLang="ru-RU" sz="20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и с использованием каналов </a:t>
            </a:r>
            <a:r>
              <a:rPr kumimoji="0" lang="en-US" altLang="ru-RU" sz="2000" b="1" i="0" u="sng" strike="noStrike" cap="none" normalizeH="0" baseline="0" dirty="0" smtClean="0">
                <a:ln>
                  <a:noFill/>
                </a:ln>
                <a:solidFill>
                  <a:srgbClr val="2F5496"/>
                </a:solidFill>
                <a:effectLst/>
                <a:latin typeface="Times New Roman" panose="02020603050405020304" pitchFamily="18" charset="0"/>
                <a:ea typeface="Calibri" panose="020F0502020204030204" pitchFamily="34" charset="0"/>
                <a:cs typeface="Times New Roman" panose="02020603050405020304" pitchFamily="18" charset="0"/>
              </a:rPr>
              <a:t>You Tube</a:t>
            </a:r>
            <a:r>
              <a:rPr kumimoji="0" lang="ru-RU" altLang="ru-RU" sz="20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Родители вместе с педагогами </a:t>
            </a:r>
            <a:endParaRPr kumimoji="0" lang="en-US" altLang="ru-RU" sz="20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занимались с детьми, передавали фотографии, видео своих результатов, выступали и со своей инициативой. </a:t>
            </a:r>
            <a:endParaRPr kumimoji="0" lang="ru-RU" altLang="ru-RU" sz="2000" b="1" i="0" u="none" strike="noStrike" cap="none" normalizeH="0" baseline="0" dirty="0" smtClean="0">
              <a:ln>
                <a:noFill/>
              </a:ln>
              <a:solidFill>
                <a:schemeClr val="tx1"/>
              </a:solidFill>
              <a:effectLst/>
              <a:latin typeface="Arial" panose="020B0604020202020204" pitchFamily="34" charset="0"/>
            </a:endParaRPr>
          </a:p>
        </p:txBody>
      </p:sp>
      <p:pic>
        <p:nvPicPr>
          <p:cNvPr id="7" name="Рисунок 6" descr="C:\Users\Mama\Desktop\детсад\Screenshot_2020-05-07-18-53-04-820_com.google.android.youtube.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49245" y="3306490"/>
            <a:ext cx="1889760" cy="3362325"/>
          </a:xfrm>
          <a:prstGeom prst="rect">
            <a:avLst/>
          </a:prstGeom>
          <a:noFill/>
          <a:ln>
            <a:noFill/>
          </a:ln>
        </p:spPr>
      </p:pic>
      <p:pic>
        <p:nvPicPr>
          <p:cNvPr id="8" name="Рисунок 7" descr="C:\Users\Mama\Desktop\детсад\Screenshot_2020-05-07-18-55-27-592_com.whatsapp.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04796" y="3263558"/>
            <a:ext cx="1889760" cy="3362325"/>
          </a:xfrm>
          <a:prstGeom prst="rect">
            <a:avLst/>
          </a:prstGeom>
          <a:noFill/>
          <a:ln>
            <a:noFill/>
          </a:ln>
        </p:spPr>
      </p:pic>
    </p:spTree>
    <p:extLst>
      <p:ext uri="{BB962C8B-B14F-4D97-AF65-F5344CB8AC3E}">
        <p14:creationId xmlns:p14="http://schemas.microsoft.com/office/powerpoint/2010/main" val="34309738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1031" y="449889"/>
            <a:ext cx="10382009" cy="593304"/>
          </a:xfrm>
          <a:prstGeom prst="rect">
            <a:avLst/>
          </a:prstGeom>
        </p:spPr>
        <p:txBody>
          <a:bodyPr wrap="none">
            <a:spAutoFit/>
          </a:bodyPr>
          <a:lstStyle/>
          <a:p>
            <a:pPr algn="ctr">
              <a:lnSpc>
                <a:spcPct val="107000"/>
              </a:lnSpc>
              <a:spcAft>
                <a:spcPts val="800"/>
              </a:spcAft>
            </a:pPr>
            <a:r>
              <a:rPr lang="ru-RU" sz="3200" b="1" dirty="0">
                <a:ln w="6731" cap="flat" cmpd="sng" algn="ctr">
                  <a:solidFill>
                    <a:srgbClr val="FFFFFF"/>
                  </a:solidFill>
                  <a:prstDash val="solid"/>
                  <a:round/>
                </a:ln>
                <a:solidFill>
                  <a:srgbClr val="C00000"/>
                </a:solidFill>
                <a:effectLst>
                  <a:outerShdw dist="38100" dir="2700000" algn="bl">
                    <a:schemeClr val="accent5"/>
                  </a:outerShdw>
                </a:effectLst>
                <a:latin typeface="Times New Roman" panose="02020603050405020304" pitchFamily="18" charset="0"/>
                <a:ea typeface="Calibri" panose="020F0502020204030204" pitchFamily="34" charset="0"/>
                <a:cs typeface="Times New Roman" panose="02020603050405020304" pitchFamily="18" charset="0"/>
              </a:rPr>
              <a:t>Шаг 6. Предоставление информации и сотрудничество</a:t>
            </a:r>
            <a:endParaRPr lang="ru-RU" sz="3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249382" y="1315875"/>
            <a:ext cx="3796145" cy="4702826"/>
          </a:xfrm>
          <a:prstGeom prst="rect">
            <a:avLst/>
          </a:prstGeom>
        </p:spPr>
        <p:txBody>
          <a:bodyPr wrap="square">
            <a:spAutoFit/>
          </a:bodyPr>
          <a:lstStyle/>
          <a:p>
            <a:pPr algn="just">
              <a:lnSpc>
                <a:spcPct val="107000"/>
              </a:lnSpc>
              <a:spcAft>
                <a:spcPts val="800"/>
              </a:spcAft>
            </a:pPr>
            <a:r>
              <a:rPr lang="ru-RU" sz="2000" b="1" dirty="0">
                <a:latin typeface="Times New Roman" panose="02020603050405020304" pitchFamily="18" charset="0"/>
                <a:ea typeface="Calibri" panose="020F0502020204030204" pitchFamily="34" charset="0"/>
                <a:cs typeface="Times New Roman" panose="02020603050405020304" pitchFamily="18" charset="0"/>
              </a:rPr>
              <a:t>Данный шаг является очень важным в нашей деятельности, тем более сейчас, в условиях самоизоляции. Мы используем страницы нашего детского сада в сети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инстаграм</a:t>
            </a:r>
            <a:r>
              <a:rPr lang="ru-RU" sz="2000" b="1" dirty="0">
                <a:latin typeface="Times New Roman" panose="02020603050405020304" pitchFamily="18" charset="0"/>
                <a:ea typeface="Calibri" panose="020F0502020204030204" pitchFamily="34" charset="0"/>
                <a:cs typeface="Times New Roman" panose="02020603050405020304" pitchFamily="18" charset="0"/>
              </a:rPr>
              <a:t> </a:t>
            </a:r>
            <a:r>
              <a:rPr lang="en-US" sz="2000" b="1" u="sng" dirty="0" err="1">
                <a:solidFill>
                  <a:srgbClr val="2F5496"/>
                </a:solidFill>
                <a:latin typeface="Times New Roman" panose="02020603050405020304" pitchFamily="18" charset="0"/>
                <a:ea typeface="Calibri" panose="020F0502020204030204" pitchFamily="34" charset="0"/>
                <a:cs typeface="Times New Roman" panose="02020603050405020304" pitchFamily="18" charset="0"/>
              </a:rPr>
              <a:t>detckiysad</a:t>
            </a:r>
            <a:r>
              <a:rPr lang="ru-RU" sz="2000" b="1" u="sng" dirty="0">
                <a:solidFill>
                  <a:srgbClr val="2F5496"/>
                </a:solidFill>
                <a:latin typeface="Times New Roman" panose="02020603050405020304" pitchFamily="18" charset="0"/>
                <a:ea typeface="Calibri" panose="020F0502020204030204" pitchFamily="34" charset="0"/>
                <a:cs typeface="Times New Roman" panose="02020603050405020304" pitchFamily="18" charset="0"/>
              </a:rPr>
              <a:t>11</a:t>
            </a:r>
            <a:r>
              <a:rPr lang="en-US" sz="2000" b="1" u="sng" dirty="0" err="1">
                <a:solidFill>
                  <a:srgbClr val="2F5496"/>
                </a:solidFill>
                <a:latin typeface="Times New Roman" panose="02020603050405020304" pitchFamily="18" charset="0"/>
                <a:ea typeface="Calibri" panose="020F0502020204030204" pitchFamily="34" charset="0"/>
                <a:cs typeface="Times New Roman" panose="02020603050405020304" pitchFamily="18" charset="0"/>
              </a:rPr>
              <a:t>antoshka</a:t>
            </a:r>
            <a:r>
              <a:rPr lang="ru-RU" sz="2000" b="1" dirty="0">
                <a:latin typeface="Times New Roman" panose="02020603050405020304" pitchFamily="18" charset="0"/>
                <a:ea typeface="Calibri" panose="020F0502020204030204" pitchFamily="34" charset="0"/>
                <a:cs typeface="Times New Roman" panose="02020603050405020304" pitchFamily="18" charset="0"/>
              </a:rPr>
              <a:t>,  личные страницы наших педагогов, новости размещаем на официальном сайте детского сада, а так же очень активно используем</a:t>
            </a:r>
            <a:r>
              <a:rPr lang="ru-RU" sz="2000" b="1" dirty="0" smtClean="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RU" sz="2000" b="1" u="sng" dirty="0" err="1">
                <a:solidFill>
                  <a:srgbClr val="2F5496"/>
                </a:solidFill>
                <a:latin typeface="Times New Roman" panose="02020603050405020304" pitchFamily="18" charset="0"/>
                <a:ea typeface="Calibri" panose="020F0502020204030204" pitchFamily="34" charset="0"/>
                <a:cs typeface="Times New Roman" panose="02020603050405020304" pitchFamily="18" charset="0"/>
              </a:rPr>
              <a:t>WhatsApp</a:t>
            </a:r>
            <a:r>
              <a:rPr lang="ru-RU" sz="2000" b="1" dirty="0">
                <a:latin typeface="Times New Roman" panose="02020603050405020304" pitchFamily="18" charset="0"/>
                <a:ea typeface="Calibri" panose="020F0502020204030204" pitchFamily="34" charset="0"/>
                <a:cs typeface="Times New Roman" panose="02020603050405020304" pitchFamily="18" charset="0"/>
              </a:rPr>
              <a:t> через родительские чаты</a:t>
            </a:r>
            <a:r>
              <a:rPr lang="ru-RU"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descr="C:\Users\Mama\Desktop\детсад\Screenshot_2020-05-07-19-28-38-378_com.instagram.android.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60285" y="1315875"/>
            <a:ext cx="2390775" cy="4253230"/>
          </a:xfrm>
          <a:prstGeom prst="rect">
            <a:avLst/>
          </a:prstGeom>
          <a:noFill/>
          <a:ln>
            <a:noFill/>
          </a:ln>
        </p:spPr>
      </p:pic>
      <p:pic>
        <p:nvPicPr>
          <p:cNvPr id="5" name="Рисунок 4" descr="C:\Users\Mama\Desktop\детсад\Screenshot_2020-05-07-19-30-08-199_com.instagram.android.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5818" y="1315875"/>
            <a:ext cx="2276475" cy="4050030"/>
          </a:xfrm>
          <a:prstGeom prst="rect">
            <a:avLst/>
          </a:prstGeom>
          <a:noFill/>
          <a:ln>
            <a:noFill/>
          </a:ln>
        </p:spPr>
      </p:pic>
      <p:pic>
        <p:nvPicPr>
          <p:cNvPr id="7" name="Рисунок 6" descr="C:\Users\Mama\Desktop\детсад\Screenshot_2020-05-07-19-33-12-117_com.whatsapp.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15301" y="1315875"/>
            <a:ext cx="2358043" cy="4253230"/>
          </a:xfrm>
          <a:prstGeom prst="rect">
            <a:avLst/>
          </a:prstGeom>
          <a:noFill/>
          <a:ln>
            <a:noFill/>
          </a:ln>
        </p:spPr>
      </p:pic>
    </p:spTree>
    <p:extLst>
      <p:ext uri="{BB962C8B-B14F-4D97-AF65-F5344CB8AC3E}">
        <p14:creationId xmlns:p14="http://schemas.microsoft.com/office/powerpoint/2010/main" val="91694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Mama\Desktop\новости.1png.png"/>
          <p:cNvPicPr/>
          <p:nvPr/>
        </p:nvPicPr>
        <p:blipFill>
          <a:blip r:embed="rId2">
            <a:extLst>
              <a:ext uri="{28A0092B-C50C-407E-A947-70E740481C1C}">
                <a14:useLocalDpi xmlns:a14="http://schemas.microsoft.com/office/drawing/2010/main" val="0"/>
              </a:ext>
            </a:extLst>
          </a:blip>
          <a:srcRect/>
          <a:stretch>
            <a:fillRect/>
          </a:stretch>
        </p:blipFill>
        <p:spPr bwMode="auto">
          <a:xfrm>
            <a:off x="604260" y="415377"/>
            <a:ext cx="5940425" cy="3339465"/>
          </a:xfrm>
          <a:prstGeom prst="rect">
            <a:avLst/>
          </a:prstGeom>
          <a:noFill/>
          <a:ln>
            <a:noFill/>
          </a:ln>
        </p:spPr>
      </p:pic>
      <p:pic>
        <p:nvPicPr>
          <p:cNvPr id="3" name="Рисунок 2" descr="C:\Users\Mama\Desktop\новости.png"/>
          <p:cNvPicPr/>
          <p:nvPr/>
        </p:nvPicPr>
        <p:blipFill>
          <a:blip r:embed="rId3">
            <a:extLst>
              <a:ext uri="{28A0092B-C50C-407E-A947-70E740481C1C}">
                <a14:useLocalDpi xmlns:a14="http://schemas.microsoft.com/office/drawing/2010/main" val="0"/>
              </a:ext>
            </a:extLst>
          </a:blip>
          <a:srcRect/>
          <a:stretch>
            <a:fillRect/>
          </a:stretch>
        </p:blipFill>
        <p:spPr bwMode="auto">
          <a:xfrm>
            <a:off x="2538008" y="3754842"/>
            <a:ext cx="5940425" cy="3339465"/>
          </a:xfrm>
          <a:prstGeom prst="rect">
            <a:avLst/>
          </a:prstGeom>
          <a:noFill/>
          <a:ln>
            <a:noFill/>
          </a:ln>
        </p:spPr>
      </p:pic>
      <p:pic>
        <p:nvPicPr>
          <p:cNvPr id="4" name="Рисунок 3" descr="C:\Users\Mama\Desktop\детсад\IMG-20200501-WA0064.jpg"/>
          <p:cNvPicPr/>
          <p:nvPr/>
        </p:nvPicPr>
        <p:blipFill>
          <a:blip r:embed="rId4">
            <a:extLst>
              <a:ext uri="{28A0092B-C50C-407E-A947-70E740481C1C}">
                <a14:useLocalDpi xmlns:a14="http://schemas.microsoft.com/office/drawing/2010/main" val="0"/>
              </a:ext>
            </a:extLst>
          </a:blip>
          <a:srcRect/>
          <a:stretch>
            <a:fillRect/>
          </a:stretch>
        </p:blipFill>
        <p:spPr bwMode="auto">
          <a:xfrm>
            <a:off x="6364431" y="415377"/>
            <a:ext cx="5143500" cy="3856990"/>
          </a:xfrm>
          <a:prstGeom prst="rect">
            <a:avLst/>
          </a:prstGeom>
          <a:noFill/>
          <a:ln>
            <a:noFill/>
          </a:ln>
        </p:spPr>
      </p:pic>
      <p:pic>
        <p:nvPicPr>
          <p:cNvPr id="5" name="Рисунок 4" descr="C:\Users\Mama\Desktop\детсад\Screenshot_2020-05-07-19-30-15-851_com.instagram.android.jpg"/>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9760269">
            <a:off x="1153194" y="2379339"/>
            <a:ext cx="2769629" cy="3812562"/>
          </a:xfrm>
          <a:prstGeom prst="rect">
            <a:avLst/>
          </a:prstGeom>
          <a:noFill/>
          <a:ln>
            <a:noFill/>
          </a:ln>
        </p:spPr>
      </p:pic>
      <p:pic>
        <p:nvPicPr>
          <p:cNvPr id="6" name="Рисунок 5" descr="C:\Users\Mama\Desktop\детсад\Screenshot_2020-05-07-19-29-01-391_com.instagram.android.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16658" y="3269279"/>
            <a:ext cx="1889760" cy="3362325"/>
          </a:xfrm>
          <a:prstGeom prst="rect">
            <a:avLst/>
          </a:prstGeom>
          <a:noFill/>
          <a:ln>
            <a:noFill/>
          </a:ln>
        </p:spPr>
      </p:pic>
    </p:spTree>
    <p:extLst>
      <p:ext uri="{BB962C8B-B14F-4D97-AF65-F5344CB8AC3E}">
        <p14:creationId xmlns:p14="http://schemas.microsoft.com/office/powerpoint/2010/main" val="830514494"/>
      </p:ext>
    </p:extLst>
  </p:cSld>
  <p:clrMapOvr>
    <a:masterClrMapping/>
  </p:clrMapOvr>
  <p:transition spd="med">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0210" y="449889"/>
            <a:ext cx="8035726" cy="593304"/>
          </a:xfrm>
          <a:prstGeom prst="rect">
            <a:avLst/>
          </a:prstGeom>
        </p:spPr>
        <p:txBody>
          <a:bodyPr wrap="none">
            <a:spAutoFit/>
          </a:bodyPr>
          <a:lstStyle/>
          <a:p>
            <a:pPr algn="ctr">
              <a:lnSpc>
                <a:spcPct val="107000"/>
              </a:lnSpc>
              <a:spcAft>
                <a:spcPts val="800"/>
              </a:spcAft>
            </a:pPr>
            <a:r>
              <a:rPr lang="ru-RU" sz="3200" b="1" dirty="0">
                <a:ln w="6731" cap="flat" cmpd="sng" algn="ctr">
                  <a:solidFill>
                    <a:srgbClr val="FFFFFF"/>
                  </a:solidFill>
                  <a:prstDash val="solid"/>
                  <a:round/>
                </a:ln>
                <a:solidFill>
                  <a:srgbClr val="C00000"/>
                </a:solidFill>
                <a:effectLst>
                  <a:outerShdw dist="38100" dir="2700000" algn="bl">
                    <a:schemeClr val="accent5"/>
                  </a:outerShdw>
                </a:effectLst>
                <a:latin typeface="Times New Roman" panose="02020603050405020304" pitchFamily="18" charset="0"/>
                <a:ea typeface="Calibri" panose="020F0502020204030204" pitchFamily="34" charset="0"/>
                <a:cs typeface="Times New Roman" panose="02020603050405020304" pitchFamily="18" charset="0"/>
              </a:rPr>
              <a:t>Шаг 7. Принятие Экологического кодекса</a:t>
            </a:r>
            <a:endParaRPr lang="ru-RU" sz="3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303890" y="2356937"/>
            <a:ext cx="3241963" cy="3055965"/>
          </a:xfrm>
          <a:prstGeom prst="rect">
            <a:avLst/>
          </a:prstGeom>
        </p:spPr>
        <p:txBody>
          <a:bodyPr wrap="square">
            <a:spAutoFit/>
          </a:bodyPr>
          <a:lstStyle/>
          <a:p>
            <a:pPr algn="just">
              <a:lnSpc>
                <a:spcPct val="107000"/>
              </a:lnSpc>
              <a:spcAft>
                <a:spcPts val="800"/>
              </a:spcAft>
            </a:pPr>
            <a:r>
              <a:rPr lang="ru-RU" b="1" dirty="0">
                <a:latin typeface="Times New Roman" panose="02020603050405020304" pitchFamily="18" charset="0"/>
                <a:ea typeface="Calibri" panose="020F0502020204030204" pitchFamily="34" charset="0"/>
                <a:cs typeface="Times New Roman" panose="02020603050405020304" pitchFamily="18" charset="0"/>
              </a:rPr>
              <a:t>Экологический кодекс нашего детского сада на предстоящий учебный год родился по результатам деятельности этого учебного года. Принят он на заседании Экологического совета детского сада 7.05.2020 года, состоявшегося в режиме удаленного доступа.</a:t>
            </a:r>
            <a:endParaRPr lang="ru-RU" sz="1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Блок-схема: несколько документов 3"/>
          <p:cNvSpPr/>
          <p:nvPr/>
        </p:nvSpPr>
        <p:spPr>
          <a:xfrm>
            <a:off x="3975389" y="1450435"/>
            <a:ext cx="5848350" cy="1790700"/>
          </a:xfrm>
          <a:prstGeom prst="flowChartMultidocumen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ru-RU" sz="2200" b="1">
                <a:solidFill>
                  <a:srgbClr val="385623"/>
                </a:solidFill>
                <a:effectLst/>
                <a:latin typeface="Times New Roman" panose="02020603050405020304" pitchFamily="18" charset="0"/>
                <a:ea typeface="Calibri" panose="020F0502020204030204" pitchFamily="34" charset="0"/>
                <a:cs typeface="Times New Roman" panose="02020603050405020304" pitchFamily="18" charset="0"/>
              </a:rPr>
              <a:t>Сохраним для будущего то, что имеем сегодня.</a:t>
            </a:r>
            <a:endParaRPr lang="ru-RU" sz="1100">
              <a:effectLst/>
              <a:ea typeface="Calibri" panose="020F0502020204030204" pitchFamily="34" charset="0"/>
              <a:cs typeface="Times New Roman" panose="02020603050405020304" pitchFamily="18" charset="0"/>
            </a:endParaRPr>
          </a:p>
        </p:txBody>
      </p:sp>
      <p:sp>
        <p:nvSpPr>
          <p:cNvPr id="5" name="Блок-схема: несколько документов 4"/>
          <p:cNvSpPr/>
          <p:nvPr/>
        </p:nvSpPr>
        <p:spPr>
          <a:xfrm>
            <a:off x="5845752" y="2989570"/>
            <a:ext cx="5848350" cy="1790700"/>
          </a:xfrm>
          <a:prstGeom prst="flowChartMultidocument">
            <a:avLst/>
          </a:prstGeom>
          <a:solidFill>
            <a:srgbClr val="5B9BD5">
              <a:lumMod val="60000"/>
              <a:lumOff val="40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07000"/>
              </a:lnSpc>
              <a:spcAft>
                <a:spcPts val="800"/>
              </a:spcAft>
            </a:pPr>
            <a:r>
              <a:rPr lang="ru-RU" sz="2200" b="1">
                <a:solidFill>
                  <a:srgbClr val="385623"/>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200" b="1">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Будем размножать растения из Красной книги Татарстана, которые могут расти в нашей местности.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u-RU" sz="2200" b="1">
                <a:solidFill>
                  <a:srgbClr val="385623"/>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Блок-схема: несколько документов 5"/>
          <p:cNvSpPr/>
          <p:nvPr/>
        </p:nvSpPr>
        <p:spPr>
          <a:xfrm>
            <a:off x="4294043" y="4780270"/>
            <a:ext cx="5848350" cy="1790700"/>
          </a:xfrm>
          <a:prstGeom prst="flowChartMultidocument">
            <a:avLst/>
          </a:prstGeom>
          <a:solidFill>
            <a:srgbClr val="5B9BD5">
              <a:lumMod val="60000"/>
              <a:lumOff val="40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07000"/>
              </a:lnSpc>
              <a:spcAft>
                <a:spcPts val="800"/>
              </a:spcAft>
            </a:pPr>
            <a:r>
              <a:rPr lang="ru-RU" sz="22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Вместе сохраним чистую природу нашего города для себя и для будущих поколений!</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u-RU" sz="2200" b="1">
                <a:solidFill>
                  <a:srgbClr val="385623"/>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598254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83516" y="339052"/>
            <a:ext cx="4592604" cy="718466"/>
          </a:xfrm>
          <a:prstGeom prst="rect">
            <a:avLst/>
          </a:prstGeom>
        </p:spPr>
        <p:txBody>
          <a:bodyPr wrap="none">
            <a:spAutoFit/>
          </a:bodyPr>
          <a:lstStyle/>
          <a:p>
            <a:pPr algn="ctr">
              <a:lnSpc>
                <a:spcPct val="107000"/>
              </a:lnSpc>
              <a:spcAft>
                <a:spcPts val="800"/>
              </a:spcAft>
            </a:pPr>
            <a:r>
              <a:rPr lang="ru-RU" sz="4000" b="1" dirty="0">
                <a:ln w="6731" cap="flat" cmpd="sng" algn="ctr">
                  <a:solidFill>
                    <a:srgbClr val="FFFFFF"/>
                  </a:solidFill>
                  <a:prstDash val="solid"/>
                  <a:round/>
                </a:ln>
                <a:solidFill>
                  <a:srgbClr val="C00000"/>
                </a:solidFill>
                <a:effectLst>
                  <a:outerShdw dist="38100" dir="2700000" algn="bl">
                    <a:schemeClr val="accent5"/>
                  </a:outerShdw>
                </a:effectLst>
                <a:latin typeface="Times New Roman" panose="02020603050405020304" pitchFamily="18" charset="0"/>
                <a:ea typeface="Calibri" panose="020F0502020204030204" pitchFamily="34" charset="0"/>
                <a:cs typeface="Times New Roman" panose="02020603050405020304" pitchFamily="18" charset="0"/>
              </a:rPr>
              <a:t>И шагаем дальше..</a:t>
            </a:r>
            <a:endParaRPr lang="ru-RU"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C:\Users\Mama\Desktop\11гр сказки.png"/>
          <p:cNvPicPr/>
          <p:nvPr/>
        </p:nvPicPr>
        <p:blipFill rotWithShape="1">
          <a:blip r:embed="rId2">
            <a:extLst>
              <a:ext uri="{28A0092B-C50C-407E-A947-70E740481C1C}">
                <a14:useLocalDpi xmlns:a14="http://schemas.microsoft.com/office/drawing/2010/main" val="0"/>
              </a:ext>
            </a:extLst>
          </a:blip>
          <a:srcRect b="17570"/>
          <a:stretch/>
        </p:blipFill>
        <p:spPr bwMode="auto">
          <a:xfrm>
            <a:off x="152400" y="1191491"/>
            <a:ext cx="11887200" cy="5112327"/>
          </a:xfrm>
          <a:prstGeom prst="rect">
            <a:avLst/>
          </a:prstGeom>
          <a:noFill/>
          <a:ln>
            <a:noFill/>
          </a:ln>
          <a:extLst>
            <a:ext uri="{53640926-AAD7-44D8-BBD7-CCE9431645EC}">
              <a14:shadowObscured xmlns:a14="http://schemas.microsoft.com/office/drawing/2010/main"/>
            </a:ext>
          </a:extLst>
        </p:spPr>
      </p:pic>
      <p:sp>
        <p:nvSpPr>
          <p:cNvPr id="4" name="Прямоугольник 3"/>
          <p:cNvSpPr/>
          <p:nvPr/>
        </p:nvSpPr>
        <p:spPr>
          <a:xfrm>
            <a:off x="2858972" y="6243443"/>
            <a:ext cx="5587363" cy="460895"/>
          </a:xfrm>
          <a:prstGeom prst="rect">
            <a:avLst/>
          </a:prstGeom>
        </p:spPr>
        <p:txBody>
          <a:bodyPr wrap="none">
            <a:spAutoFit/>
          </a:bodyPr>
          <a:lstStyle/>
          <a:p>
            <a:pPr algn="ctr">
              <a:lnSpc>
                <a:spcPct val="107000"/>
              </a:lnSpc>
              <a:spcAft>
                <a:spcPts val="800"/>
              </a:spcAft>
            </a:pPr>
            <a:r>
              <a:rPr lang="ru-RU" sz="2400" b="1" i="1" dirty="0">
                <a:latin typeface="Times New Roman" panose="02020603050405020304" pitchFamily="18" charset="0"/>
                <a:ea typeface="Calibri" panose="020F0502020204030204" pitchFamily="34" charset="0"/>
                <a:cs typeface="Times New Roman" panose="02020603050405020304" pitchFamily="18" charset="0"/>
              </a:rPr>
              <a:t>Проект книги «Сказки зеленого города</a:t>
            </a:r>
            <a:r>
              <a:rPr lang="ru-RU" b="1" i="1" dirty="0">
                <a:latin typeface="Times New Roman" panose="02020603050405020304" pitchFamily="18" charset="0"/>
                <a:ea typeface="Calibri" panose="020F0502020204030204" pitchFamily="34" charset="0"/>
                <a:cs typeface="Times New Roman" panose="02020603050405020304" pitchFamily="18" charset="0"/>
              </a:rPr>
              <a:t>»</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0087114"/>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C:\Users\Mama\Desktop\эко-тропа текст.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7085" y="4350328"/>
            <a:ext cx="4927023" cy="2549236"/>
          </a:xfrm>
          <a:prstGeom prst="rect">
            <a:avLst/>
          </a:prstGeom>
          <a:noFill/>
          <a:ln>
            <a:noFill/>
          </a:ln>
        </p:spPr>
      </p:pic>
      <p:pic>
        <p:nvPicPr>
          <p:cNvPr id="2" name="Рисунок 1" descr="C:\Users\Mama\Desktop\Экологический проект.jpg"/>
          <p:cNvPicPr/>
          <p:nvPr/>
        </p:nvPicPr>
        <p:blipFill>
          <a:blip r:embed="rId3">
            <a:extLst>
              <a:ext uri="{28A0092B-C50C-407E-A947-70E740481C1C}">
                <a14:useLocalDpi xmlns:a14="http://schemas.microsoft.com/office/drawing/2010/main" val="0"/>
              </a:ext>
            </a:extLst>
          </a:blip>
          <a:srcRect/>
          <a:stretch>
            <a:fillRect/>
          </a:stretch>
        </p:blipFill>
        <p:spPr bwMode="auto">
          <a:xfrm>
            <a:off x="36772" y="38245"/>
            <a:ext cx="4076700" cy="3056255"/>
          </a:xfrm>
          <a:prstGeom prst="rect">
            <a:avLst/>
          </a:prstGeom>
          <a:noFill/>
          <a:ln>
            <a:noFill/>
          </a:ln>
        </p:spPr>
      </p:pic>
      <p:pic>
        <p:nvPicPr>
          <p:cNvPr id="3" name="Рисунок 2" descr="C:\Users\Mama\Desktop\Экологический проект.1pptx.jpg"/>
          <p:cNvPicPr/>
          <p:nvPr/>
        </p:nvPicPr>
        <p:blipFill>
          <a:blip r:embed="rId4">
            <a:extLst>
              <a:ext uri="{28A0092B-C50C-407E-A947-70E740481C1C}">
                <a14:useLocalDpi xmlns:a14="http://schemas.microsoft.com/office/drawing/2010/main" val="0"/>
              </a:ext>
            </a:extLst>
          </a:blip>
          <a:srcRect/>
          <a:stretch>
            <a:fillRect/>
          </a:stretch>
        </p:blipFill>
        <p:spPr bwMode="auto">
          <a:xfrm>
            <a:off x="1231669" y="2563640"/>
            <a:ext cx="4131310" cy="3097530"/>
          </a:xfrm>
          <a:prstGeom prst="rect">
            <a:avLst/>
          </a:prstGeom>
          <a:noFill/>
          <a:ln>
            <a:noFill/>
          </a:ln>
        </p:spPr>
      </p:pic>
      <p:pic>
        <p:nvPicPr>
          <p:cNvPr id="6" name="Рисунок 5" descr="C:\Users\Mama\Desktop\эколог проект С кем дружит ель - копия.jpg"/>
          <p:cNvPicPr/>
          <p:nvPr/>
        </p:nvPicPr>
        <p:blipFill>
          <a:blip r:embed="rId5">
            <a:extLst>
              <a:ext uri="{28A0092B-C50C-407E-A947-70E740481C1C}">
                <a14:useLocalDpi xmlns:a14="http://schemas.microsoft.com/office/drawing/2010/main" val="0"/>
              </a:ext>
            </a:extLst>
          </a:blip>
          <a:srcRect/>
          <a:stretch>
            <a:fillRect/>
          </a:stretch>
        </p:blipFill>
        <p:spPr bwMode="auto">
          <a:xfrm>
            <a:off x="6908165" y="0"/>
            <a:ext cx="5283835" cy="3962400"/>
          </a:xfrm>
          <a:prstGeom prst="rect">
            <a:avLst/>
          </a:prstGeom>
          <a:noFill/>
          <a:ln>
            <a:noFill/>
          </a:ln>
        </p:spPr>
      </p:pic>
      <p:pic>
        <p:nvPicPr>
          <p:cNvPr id="4" name="Рисунок 3" descr="C:\Users\Mama\Desktop\Экологический проект2.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14108" y="3587404"/>
            <a:ext cx="3924300" cy="2941955"/>
          </a:xfrm>
          <a:prstGeom prst="rect">
            <a:avLst/>
          </a:prstGeom>
          <a:noFill/>
          <a:ln>
            <a:noFill/>
          </a:ln>
        </p:spPr>
      </p:pic>
    </p:spTree>
    <p:extLst>
      <p:ext uri="{BB962C8B-B14F-4D97-AF65-F5344CB8AC3E}">
        <p14:creationId xmlns:p14="http://schemas.microsoft.com/office/powerpoint/2010/main" val="2969304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14400" y="334879"/>
            <a:ext cx="11097491" cy="584775"/>
          </a:xfrm>
          <a:prstGeom prst="rect">
            <a:avLst/>
          </a:prstGeom>
        </p:spPr>
        <p:txBody>
          <a:bodyPr wrap="square">
            <a:spAutoFit/>
          </a:bodyPr>
          <a:lstStyle/>
          <a:p>
            <a:r>
              <a:rPr lang="ru-RU" sz="3200" b="1" dirty="0">
                <a:ln w="6731" cap="flat" cmpd="sng" algn="ctr">
                  <a:solidFill>
                    <a:srgbClr val="FFFFFF"/>
                  </a:solidFill>
                  <a:prstDash val="solid"/>
                  <a:round/>
                </a:ln>
                <a:solidFill>
                  <a:srgbClr val="385623"/>
                </a:solidFill>
                <a:effectLst>
                  <a:outerShdw dist="38100" dir="2700000" algn="bl">
                    <a:schemeClr val="accent5"/>
                  </a:outerShdw>
                </a:effectLst>
                <a:latin typeface="Times New Roman" panose="02020603050405020304" pitchFamily="18" charset="0"/>
                <a:ea typeface="Calibri" panose="020F0502020204030204" pitchFamily="34" charset="0"/>
              </a:rPr>
              <a:t>Экологическая тропа на территории детского сада</a:t>
            </a:r>
            <a:endParaRPr lang="ru-RU" sz="3200" dirty="0"/>
          </a:p>
        </p:txBody>
      </p:sp>
      <p:pic>
        <p:nvPicPr>
          <p:cNvPr id="3" name="Рисунок 2" descr="C:\Users\Mama\Desktop\Презентация Microsoft PowerPoint.jpg"/>
          <p:cNvPicPr/>
          <p:nvPr/>
        </p:nvPicPr>
        <p:blipFill>
          <a:blip r:embed="rId2">
            <a:extLst>
              <a:ext uri="{28A0092B-C50C-407E-A947-70E740481C1C}">
                <a14:useLocalDpi xmlns:a14="http://schemas.microsoft.com/office/drawing/2010/main" val="0"/>
              </a:ext>
            </a:extLst>
          </a:blip>
          <a:srcRect/>
          <a:stretch>
            <a:fillRect/>
          </a:stretch>
        </p:blipFill>
        <p:spPr bwMode="auto">
          <a:xfrm>
            <a:off x="623456" y="919654"/>
            <a:ext cx="10598726" cy="5758237"/>
          </a:xfrm>
          <a:prstGeom prst="rect">
            <a:avLst/>
          </a:prstGeom>
          <a:noFill/>
          <a:ln>
            <a:noFill/>
          </a:ln>
        </p:spPr>
      </p:pic>
    </p:spTree>
    <p:extLst>
      <p:ext uri="{BB962C8B-B14F-4D97-AF65-F5344CB8AC3E}">
        <p14:creationId xmlns:p14="http://schemas.microsoft.com/office/powerpoint/2010/main" val="32089834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Рисунок 45" descr="C:\Users\Mama\Downloads\IMG_20200511_101700 (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059" y="4229733"/>
            <a:ext cx="1956930" cy="22318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p:cNvPicPr/>
          <p:nvPr/>
        </p:nvPicPr>
        <p:blipFill>
          <a:blip r:embed="rId3" cstate="print">
            <a:extLst>
              <a:ext uri="{28A0092B-C50C-407E-A947-70E740481C1C}">
                <a14:useLocalDpi xmlns:a14="http://schemas.microsoft.com/office/drawing/2010/main" val="0"/>
              </a:ext>
            </a:extLst>
          </a:blip>
          <a:stretch>
            <a:fillRect/>
          </a:stretch>
        </p:blipFill>
        <p:spPr>
          <a:xfrm>
            <a:off x="464878" y="330778"/>
            <a:ext cx="1342390" cy="17907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descr="C:\Users\Mama\Desktop\IMG_20200511_101059.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4995" y="344748"/>
            <a:ext cx="1333500" cy="17767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descr="E:\Эко-школы 2019\разные по эко\IMG_20190427_085947.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28287" y="590175"/>
            <a:ext cx="1715135" cy="12858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Рисунок 7" descr="C:\Users\Mama\Desktop\IMG_20200511_101225.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53361" y="431986"/>
            <a:ext cx="1501140" cy="2000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Рисунок 8" descr="C:\Users\Mama\Desktop\IMG_20200511_101300.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64441" y="344748"/>
            <a:ext cx="1623060" cy="21634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Рисунок 9" descr="C:\Users\Mama\Desktop\детсад\IMG-20200507-WA0061.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909656" y="615893"/>
            <a:ext cx="3267075" cy="15055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Рисунок 10" descr="E:\Экология\Эколидер 2018\Конкурсы по цветам\МБДОУ 11 Антошка заявка Город миллиона цветов\IMG_20180810_100151.jpg"/>
          <p:cNvPicPr/>
          <p:nvPr/>
        </p:nvPicPr>
        <p:blipFill rotWithShape="1">
          <a:blip r:embed="rId9" cstate="print">
            <a:extLst>
              <a:ext uri="{28A0092B-C50C-407E-A947-70E740481C1C}">
                <a14:useLocalDpi xmlns:a14="http://schemas.microsoft.com/office/drawing/2010/main" val="0"/>
              </a:ext>
            </a:extLst>
          </a:blip>
          <a:srcRect t="39445"/>
          <a:stretch/>
        </p:blipFill>
        <p:spPr bwMode="auto">
          <a:xfrm>
            <a:off x="9334341" y="2224954"/>
            <a:ext cx="2495550" cy="11334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pic>
        <p:nvPicPr>
          <p:cNvPr id="12" name="Рисунок 11" descr="IMG_20190702_143924"/>
          <p:cNvPicPr/>
          <p:nvPr/>
        </p:nvPicPr>
        <p:blipFill>
          <a:blip r:embed="rId10">
            <a:extLst>
              <a:ext uri="{28A0092B-C50C-407E-A947-70E740481C1C}">
                <a14:useLocalDpi xmlns:a14="http://schemas.microsoft.com/office/drawing/2010/main" val="0"/>
              </a:ext>
            </a:extLst>
          </a:blip>
          <a:srcRect/>
          <a:stretch>
            <a:fillRect/>
          </a:stretch>
        </p:blipFill>
        <p:spPr bwMode="auto">
          <a:xfrm>
            <a:off x="10294736" y="3208193"/>
            <a:ext cx="1328420" cy="17716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Рисунок 12" descr="https://million-wallpapers.ru/wallpapers/3/50/532223308596911/bozhya-korovka.jpg"/>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294736" y="5076622"/>
            <a:ext cx="1419225" cy="886460"/>
          </a:xfrm>
          <a:prstGeom prst="rect">
            <a:avLst/>
          </a:prstGeom>
          <a:ln>
            <a:noFill/>
          </a:ln>
          <a:effectLst>
            <a:outerShdw blurRad="292100" dist="139700" dir="2700000" algn="tl" rotWithShape="0">
              <a:srgbClr val="333333">
                <a:alpha val="65000"/>
              </a:srgbClr>
            </a:outerShdw>
          </a:effectLst>
        </p:spPr>
      </p:pic>
      <p:pic>
        <p:nvPicPr>
          <p:cNvPr id="14" name="Рисунок 13" descr="https://wallbox.ru/resize/1600x1200/wallpapers/main2/201732/trava-nasekomoe-babocka-zavody-na-prirode-krasiva-letaut-otkrytyj-cvetkom-l.jpg"/>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1019906" y="5854815"/>
            <a:ext cx="1206500" cy="905510"/>
          </a:xfrm>
          <a:prstGeom prst="rect">
            <a:avLst/>
          </a:prstGeom>
          <a:ln>
            <a:noFill/>
          </a:ln>
          <a:effectLst>
            <a:outerShdw blurRad="292100" dist="139700" dir="2700000" algn="tl" rotWithShape="0">
              <a:srgbClr val="333333">
                <a:alpha val="65000"/>
              </a:srgbClr>
            </a:outerShdw>
          </a:effectLst>
        </p:spPr>
      </p:pic>
      <p:pic>
        <p:nvPicPr>
          <p:cNvPr id="15" name="Рисунок 14" descr="https://avatars.mds.yandex.net/get-zen_doc/1101166/pub_5c26d3ea41a41d00aa9188be_5c3e934027f43a00acb0fa24/scale_1200"/>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684818" y="5845925"/>
            <a:ext cx="1219835" cy="914400"/>
          </a:xfrm>
          <a:prstGeom prst="rect">
            <a:avLst/>
          </a:prstGeom>
          <a:ln>
            <a:noFill/>
          </a:ln>
          <a:effectLst>
            <a:outerShdw blurRad="292100" dist="139700" dir="2700000" algn="tl" rotWithShape="0">
              <a:srgbClr val="333333">
                <a:alpha val="65000"/>
              </a:srgbClr>
            </a:outerShdw>
          </a:effectLst>
        </p:spPr>
      </p:pic>
      <p:pic>
        <p:nvPicPr>
          <p:cNvPr id="16" name="Рисунок 15" descr="C:\Users\Mama\Desktop\IMG_20200511_101415.jpg"/>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331633" y="3926609"/>
            <a:ext cx="1353185" cy="1803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Рисунок 16" descr="C:\Users\Mama\Desktop\IMG_20200511_101436.jpg"/>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994243" y="2619359"/>
            <a:ext cx="1393190" cy="18573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Рисунок 17" descr="C:\Users\Mama\Desktop\IMG_20200511_101500.jpg"/>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656017" y="4532110"/>
            <a:ext cx="1623060" cy="21634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Рисунок 18" descr="C:\Users\Mama\Downloads\Screenshot_2020-05-11-18-35-19-126_com.miui.gallery.jpg"/>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243310" y="2296508"/>
            <a:ext cx="1284605" cy="22821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Рисунок 19" descr="C:\Users\11\Desktop\фото\IMG_20190508_095516.jpg"/>
          <p:cNvPicPr/>
          <p:nvPr/>
        </p:nvPicPr>
        <p:blipFill>
          <a:blip r:embed="rId18" cstate="email">
            <a:extLst>
              <a:ext uri="{28A0092B-C50C-407E-A947-70E740481C1C}">
                <a14:useLocalDpi xmlns:a14="http://schemas.microsoft.com/office/drawing/2010/main"/>
              </a:ext>
            </a:extLst>
          </a:blip>
          <a:srcRect/>
          <a:stretch>
            <a:fillRect/>
          </a:stretch>
        </p:blipFill>
        <p:spPr bwMode="auto">
          <a:xfrm>
            <a:off x="4874683" y="4347786"/>
            <a:ext cx="1476375" cy="1968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1" name="Рисунок 20" descr="C:\Users\Mama\Desktop\IMG_20200511_101604.jpg"/>
          <p:cNvPicPr/>
          <p:nvPr/>
        </p:nvPicPr>
        <p:blipFill rotWithShape="1">
          <a:blip r:embed="rId19" cstate="print">
            <a:extLst>
              <a:ext uri="{28A0092B-C50C-407E-A947-70E740481C1C}">
                <a14:useLocalDpi xmlns:a14="http://schemas.microsoft.com/office/drawing/2010/main" val="0"/>
              </a:ext>
            </a:extLst>
          </a:blip>
          <a:srcRect b="23590"/>
          <a:stretch/>
        </p:blipFill>
        <p:spPr bwMode="auto">
          <a:xfrm>
            <a:off x="4331462" y="2539812"/>
            <a:ext cx="1811903" cy="16555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pic>
        <p:nvPicPr>
          <p:cNvPr id="22" name="Рисунок 21" descr="C:\Users\Mama\Desktop\IMG_20200511_101636.jpg"/>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119774" y="4511609"/>
            <a:ext cx="1507490" cy="2009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3" name="Рисунок 22" descr="IMG_20190724_094522"/>
          <p:cNvPicPr/>
          <p:nvPr/>
        </p:nvPicPr>
        <p:blipFill>
          <a:blip r:embed="rId21">
            <a:extLst>
              <a:ext uri="{28A0092B-C50C-407E-A947-70E740481C1C}">
                <a14:useLocalDpi xmlns:a14="http://schemas.microsoft.com/office/drawing/2010/main" val="0"/>
              </a:ext>
            </a:extLst>
          </a:blip>
          <a:srcRect/>
          <a:stretch>
            <a:fillRect/>
          </a:stretch>
        </p:blipFill>
        <p:spPr bwMode="auto">
          <a:xfrm>
            <a:off x="1834547" y="2444145"/>
            <a:ext cx="2649855" cy="19869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5" name="Стрелка вправо 24"/>
          <p:cNvSpPr/>
          <p:nvPr/>
        </p:nvSpPr>
        <p:spPr>
          <a:xfrm>
            <a:off x="1850092" y="1426470"/>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Стрелка вправо 26"/>
          <p:cNvSpPr/>
          <p:nvPr/>
        </p:nvSpPr>
        <p:spPr>
          <a:xfrm>
            <a:off x="3471353" y="1248382"/>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Стрелка вправо 27"/>
          <p:cNvSpPr/>
          <p:nvPr/>
        </p:nvSpPr>
        <p:spPr>
          <a:xfrm>
            <a:off x="5360066" y="1136073"/>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Стрелка вправо 30"/>
          <p:cNvSpPr/>
          <p:nvPr/>
        </p:nvSpPr>
        <p:spPr>
          <a:xfrm>
            <a:off x="7045379" y="1161574"/>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Стрелка вправо 31"/>
          <p:cNvSpPr/>
          <p:nvPr/>
        </p:nvSpPr>
        <p:spPr>
          <a:xfrm rot="14153956">
            <a:off x="9350206" y="5545482"/>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Стрелка вправо 32"/>
          <p:cNvSpPr/>
          <p:nvPr/>
        </p:nvSpPr>
        <p:spPr>
          <a:xfrm rot="4879184">
            <a:off x="10800948" y="4678159"/>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Стрелка вправо 33"/>
          <p:cNvSpPr/>
          <p:nvPr/>
        </p:nvSpPr>
        <p:spPr>
          <a:xfrm rot="4761020">
            <a:off x="10755546" y="3058709"/>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Стрелка вправо 34"/>
          <p:cNvSpPr/>
          <p:nvPr/>
        </p:nvSpPr>
        <p:spPr>
          <a:xfrm rot="3576702">
            <a:off x="9836612" y="1941412"/>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Стрелка вправо 35"/>
          <p:cNvSpPr/>
          <p:nvPr/>
        </p:nvSpPr>
        <p:spPr>
          <a:xfrm>
            <a:off x="8905529" y="1161574"/>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Стрелка вправо 36"/>
          <p:cNvSpPr/>
          <p:nvPr/>
        </p:nvSpPr>
        <p:spPr>
          <a:xfrm rot="5052563">
            <a:off x="5342663" y="3911087"/>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Стрелка вправо 37"/>
          <p:cNvSpPr/>
          <p:nvPr/>
        </p:nvSpPr>
        <p:spPr>
          <a:xfrm rot="12003627">
            <a:off x="6163585" y="3853986"/>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Стрелка вправо 38"/>
          <p:cNvSpPr/>
          <p:nvPr/>
        </p:nvSpPr>
        <p:spPr>
          <a:xfrm rot="14955537">
            <a:off x="6841979" y="4283423"/>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Стрелка вправо 39"/>
          <p:cNvSpPr/>
          <p:nvPr/>
        </p:nvSpPr>
        <p:spPr>
          <a:xfrm rot="9878760">
            <a:off x="8394330" y="4242997"/>
            <a:ext cx="406800" cy="47928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Стрелка вправо 40"/>
          <p:cNvSpPr/>
          <p:nvPr/>
        </p:nvSpPr>
        <p:spPr>
          <a:xfrm rot="4243072">
            <a:off x="932673" y="6342725"/>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Стрелка вправо 41"/>
          <p:cNvSpPr/>
          <p:nvPr/>
        </p:nvSpPr>
        <p:spPr>
          <a:xfrm rot="7330509">
            <a:off x="1787543" y="4112452"/>
            <a:ext cx="406800" cy="417600"/>
          </a:xfrm>
          <a:prstGeom prst="rightArrow">
            <a:avLst>
              <a:gd name="adj1" fmla="val 50000"/>
              <a:gd name="adj2" fmla="val 1972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Стрелка вправо 42"/>
          <p:cNvSpPr/>
          <p:nvPr/>
        </p:nvSpPr>
        <p:spPr>
          <a:xfrm rot="15204705">
            <a:off x="3975305" y="4395803"/>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Стрелка вправо 43"/>
          <p:cNvSpPr/>
          <p:nvPr/>
        </p:nvSpPr>
        <p:spPr>
          <a:xfrm rot="9759893">
            <a:off x="4863606" y="5307697"/>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631242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C:\Users\11\Desktop\фото\IMG_20190508_095731.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4648269" y="396818"/>
            <a:ext cx="1998925" cy="26185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Рисунок 1" descr="IMG_20190702_144356"/>
          <p:cNvPicPr/>
          <p:nvPr/>
        </p:nvPicPr>
        <p:blipFill>
          <a:blip r:embed="rId3">
            <a:extLst>
              <a:ext uri="{28A0092B-C50C-407E-A947-70E740481C1C}">
                <a14:useLocalDpi xmlns:a14="http://schemas.microsoft.com/office/drawing/2010/main" val="0"/>
              </a:ext>
            </a:extLst>
          </a:blip>
          <a:srcRect/>
          <a:stretch>
            <a:fillRect/>
          </a:stretch>
        </p:blipFill>
        <p:spPr bwMode="auto">
          <a:xfrm>
            <a:off x="7052458" y="3857027"/>
            <a:ext cx="2797575" cy="22416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Рисунок 2" descr="E:\Эко-школы 2018\цветы 2018\IMG_20180809_08434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96178" y="1288473"/>
            <a:ext cx="2378913" cy="28245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Стрелка вправо 5"/>
          <p:cNvSpPr/>
          <p:nvPr/>
        </p:nvSpPr>
        <p:spPr>
          <a:xfrm>
            <a:off x="2215444" y="1706073"/>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Рисунок 8" descr="C:\Users\Mama\Desktop\детсад\IMG-20190529-WA0017.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13539" y="3499840"/>
            <a:ext cx="2050473" cy="29559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Рисунок 9" descr="E:\Экология\Эко-школы 2018\IMG_20180828_134601.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4712" y="3718481"/>
            <a:ext cx="2360381" cy="28253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Рисунок 10" descr="C:\Users\Mama\Desktop\детсад\эколог тропа\пасека 2.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60798" y="535565"/>
            <a:ext cx="2786380" cy="22282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Рисунок 11" descr="C:\Users\Mama\Downloads\IMG_20200511_101621 (1).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0410" y="526358"/>
            <a:ext cx="1849721" cy="27156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Рисунок 12" descr="C:\Users\Mama\Desktop\IMG_20200511_101732.jp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87556" y="500670"/>
            <a:ext cx="1803593" cy="27156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Стрелка вправо 6"/>
          <p:cNvSpPr/>
          <p:nvPr/>
        </p:nvSpPr>
        <p:spPr>
          <a:xfrm rot="3948385">
            <a:off x="861312" y="326765"/>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4321774" y="1675361"/>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Стрелка вправо 3"/>
          <p:cNvSpPr/>
          <p:nvPr/>
        </p:nvSpPr>
        <p:spPr>
          <a:xfrm>
            <a:off x="6550596" y="1512110"/>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право 13"/>
          <p:cNvSpPr/>
          <p:nvPr/>
        </p:nvSpPr>
        <p:spPr>
          <a:xfrm rot="9758833">
            <a:off x="467089" y="5156443"/>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14"/>
          <p:cNvSpPr/>
          <p:nvPr/>
        </p:nvSpPr>
        <p:spPr>
          <a:xfrm rot="10487227">
            <a:off x="3729407" y="4721226"/>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право 15"/>
          <p:cNvSpPr/>
          <p:nvPr/>
        </p:nvSpPr>
        <p:spPr>
          <a:xfrm rot="10357529">
            <a:off x="6443794" y="4321051"/>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трелка вправо 16"/>
          <p:cNvSpPr/>
          <p:nvPr/>
        </p:nvSpPr>
        <p:spPr>
          <a:xfrm rot="6878210">
            <a:off x="9466577" y="3620799"/>
            <a:ext cx="406800" cy="41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Стрелка вправо 17"/>
          <p:cNvSpPr/>
          <p:nvPr/>
        </p:nvSpPr>
        <p:spPr>
          <a:xfrm>
            <a:off x="9285976" y="2386911"/>
            <a:ext cx="361202" cy="48098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2523652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37019" y="401782"/>
            <a:ext cx="2493817" cy="781111"/>
          </a:xfrm>
          <a:prstGeom prst="rect">
            <a:avLst/>
          </a:prstGeom>
        </p:spPr>
        <p:txBody>
          <a:bodyPr wrap="square">
            <a:spAutoFit/>
          </a:bodyPr>
          <a:lstStyle/>
          <a:p>
            <a:pPr algn="ctr">
              <a:lnSpc>
                <a:spcPct val="107000"/>
              </a:lnSpc>
              <a:spcAft>
                <a:spcPts val="800"/>
              </a:spcAft>
            </a:pPr>
            <a:r>
              <a:rPr lang="ru-RU" sz="4400" b="1" smtClean="0">
                <a:ln w="6731" cap="flat" cmpd="sng" algn="ctr">
                  <a:solidFill>
                    <a:srgbClr val="FFFFFF"/>
                  </a:solidFill>
                  <a:prstDash val="solid"/>
                  <a:round/>
                </a:ln>
                <a:solidFill>
                  <a:srgbClr val="C00000"/>
                </a:solidFill>
                <a:effectLst>
                  <a:outerShdw dist="38100" dir="2700000" algn="bl">
                    <a:schemeClr val="accent5"/>
                  </a:outerShdw>
                </a:effectLst>
                <a:latin typeface="Times New Roman" panose="02020603050405020304" pitchFamily="18" charset="0"/>
                <a:ea typeface="Calibri" panose="020F0502020204030204" pitchFamily="34" charset="0"/>
                <a:cs typeface="Times New Roman" panose="02020603050405020304" pitchFamily="18" charset="0"/>
              </a:rPr>
              <a:t>Итог</a:t>
            </a:r>
            <a:r>
              <a:rPr lang="ru-RU" sz="4400" b="1">
                <a:ln w="6731" cap="flat" cmpd="sng" algn="ctr">
                  <a:solidFill>
                    <a:srgbClr val="FFFFFF"/>
                  </a:solidFill>
                  <a:prstDash val="solid"/>
                  <a:round/>
                </a:ln>
                <a:solidFill>
                  <a:srgbClr val="C00000"/>
                </a:solidFill>
                <a:effectLst>
                  <a:outerShdw dist="38100" dir="2700000" algn="bl">
                    <a:schemeClr val="accent5"/>
                  </a:outerShdw>
                </a:effectLst>
                <a:latin typeface="Times New Roman" panose="02020603050405020304" pitchFamily="18" charset="0"/>
                <a:ea typeface="Calibri" panose="020F0502020204030204" pitchFamily="34" charset="0"/>
                <a:cs typeface="Times New Roman" panose="02020603050405020304" pitchFamily="18" charset="0"/>
              </a:rPr>
              <a:t>:</a:t>
            </a:r>
            <a:endParaRPr lang="ru-RU" sz="4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https://pdds40.edumsko.ru/uploads/3000/2883/section/381409/Screenshot_2.png?1493145601511"/>
          <p:cNvPicPr/>
          <p:nvPr/>
        </p:nvPicPr>
        <p:blipFill>
          <a:blip r:embed="rId2">
            <a:extLst>
              <a:ext uri="{28A0092B-C50C-407E-A947-70E740481C1C}">
                <a14:useLocalDpi xmlns:a14="http://schemas.microsoft.com/office/drawing/2010/main" val="0"/>
              </a:ext>
            </a:extLst>
          </a:blip>
          <a:srcRect/>
          <a:stretch>
            <a:fillRect/>
          </a:stretch>
        </p:blipFill>
        <p:spPr bwMode="auto">
          <a:xfrm>
            <a:off x="1108364" y="1186815"/>
            <a:ext cx="10224653" cy="5283258"/>
          </a:xfrm>
          <a:prstGeom prst="rect">
            <a:avLst/>
          </a:prstGeom>
          <a:noFill/>
          <a:ln>
            <a:noFill/>
          </a:ln>
        </p:spPr>
      </p:pic>
    </p:spTree>
    <p:extLst>
      <p:ext uri="{BB962C8B-B14F-4D97-AF65-F5344CB8AC3E}">
        <p14:creationId xmlns:p14="http://schemas.microsoft.com/office/powerpoint/2010/main" val="3833937820"/>
      </p:ext>
    </p:extLst>
  </p:cSld>
  <p:clrMapOvr>
    <a:masterClrMapping/>
  </p:clrMapOvr>
  <mc:AlternateContent xmlns:mc="http://schemas.openxmlformats.org/markup-compatibility/2006" xmlns:p14="http://schemas.microsoft.com/office/powerpoint/2010/main">
    <mc:Choice Requires="p14">
      <p:transition spd="slow" p14:dur="225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TotalTime>
  <Words>693</Words>
  <Application>Microsoft Office PowerPoint</Application>
  <PresentationFormat>Широкоэкранный</PresentationFormat>
  <Paragraphs>59</Paragraphs>
  <Slides>24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24</vt:i4>
      </vt:variant>
    </vt:vector>
  </HeadingPairs>
  <TitlesOfParts>
    <vt:vector size="29" baseType="lpstr">
      <vt:lpstr>Arial</vt:lpstr>
      <vt:lpstr>Calibri</vt:lpstr>
      <vt:lpstr>Calibri Light</vt:lpstr>
      <vt:lpstr>Times New Roman</vt:lpstr>
      <vt:lpstr>Тема Office</vt:lpstr>
      <vt:lpstr>  онлайн </vt:lpstr>
      <vt:lpstr>Презентация PowerPoint</vt:lpstr>
      <vt:lpstr>Презентация PowerPoint</vt:lpstr>
      <vt:lpstr>Презентация PowerPoint</vt:lpstr>
      <vt:lpstr>Презентация PowerPoint</vt:lpstr>
      <vt:lpstr>День Земли онлайн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Mama</dc:creator>
  <cp:lastModifiedBy>Mama</cp:lastModifiedBy>
  <cp:revision>35</cp:revision>
  <dcterms:created xsi:type="dcterms:W3CDTF">2020-05-13T18:58:04Z</dcterms:created>
  <dcterms:modified xsi:type="dcterms:W3CDTF">2020-05-13T21:38:31Z</dcterms:modified>
</cp:coreProperties>
</file>